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2" r:id="rId7"/>
    <p:sldId id="30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315" r:id="rId20"/>
    <p:sldId id="274" r:id="rId21"/>
    <p:sldId id="275" r:id="rId22"/>
    <p:sldId id="276" r:id="rId23"/>
    <p:sldId id="277" r:id="rId24"/>
    <p:sldId id="278" r:id="rId25"/>
    <p:sldId id="311" r:id="rId26"/>
    <p:sldId id="310" r:id="rId27"/>
    <p:sldId id="280" r:id="rId28"/>
    <p:sldId id="281" r:id="rId29"/>
    <p:sldId id="282" r:id="rId30"/>
    <p:sldId id="283" r:id="rId31"/>
    <p:sldId id="316" r:id="rId32"/>
    <p:sldId id="284" r:id="rId33"/>
    <p:sldId id="285" r:id="rId34"/>
    <p:sldId id="306" r:id="rId35"/>
    <p:sldId id="286" r:id="rId36"/>
    <p:sldId id="287" r:id="rId37"/>
    <p:sldId id="288" r:id="rId38"/>
    <p:sldId id="289" r:id="rId39"/>
    <p:sldId id="307" r:id="rId40"/>
    <p:sldId id="290" r:id="rId41"/>
    <p:sldId id="291" r:id="rId42"/>
    <p:sldId id="305" r:id="rId43"/>
    <p:sldId id="313" r:id="rId44"/>
    <p:sldId id="314" r:id="rId45"/>
    <p:sldId id="304" r:id="rId46"/>
    <p:sldId id="293" r:id="rId47"/>
    <p:sldId id="294" r:id="rId48"/>
    <p:sldId id="318" r:id="rId49"/>
    <p:sldId id="317" r:id="rId50"/>
    <p:sldId id="295" r:id="rId51"/>
    <p:sldId id="308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19" r:id="rId61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Lato" panose="020F0502020204030203" pitchFamily="34" charset="0"/>
      <p:regular r:id="rId67"/>
      <p:bold r:id="rId68"/>
      <p:italic r:id="rId69"/>
      <p:boldItalic r:id="rId70"/>
    </p:embeddedFont>
    <p:embeddedFont>
      <p:font typeface="Lato Light" panose="020F0502020204030203" pitchFamily="34" charset="0"/>
      <p:regular r:id="rId71"/>
      <p:bold r:id="rId72"/>
      <p:italic r:id="rId73"/>
      <p:boldItalic r:id="rId74"/>
    </p:embeddedFont>
    <p:embeddedFont>
      <p:font typeface="Montserrat" panose="00000500000000000000" pitchFamily="2" charset="0"/>
      <p:regular r:id="rId75"/>
      <p:bold r:id="rId76"/>
      <p:italic r:id="rId77"/>
      <p:boldItalic r:id="rId78"/>
    </p:embeddedFont>
    <p:embeddedFont>
      <p:font typeface="Roboto Condensed Light" panose="02000000000000000000" pitchFamily="2" charset="0"/>
      <p:regular r:id="rId79"/>
      <p:italic r:id="rId80"/>
    </p:embeddedFont>
    <p:embeddedFont>
      <p:font typeface="Segoe UI Variable Small Semibol" pitchFamily="2" charset="0"/>
      <p:bold r:id="rId81"/>
    </p:embeddedFont>
    <p:embeddedFont>
      <p:font typeface="微軟正黑體" panose="020B0604030504040204" pitchFamily="34" charset="-120"/>
      <p:regular r:id="rId82"/>
      <p:bold r:id="rId83"/>
    </p:embeddedFont>
    <p:embeddedFont>
      <p:font typeface="微軟正黑體" panose="020B0604030504040204" pitchFamily="34" charset="-120"/>
      <p:regular r:id="rId82"/>
      <p:bold r:id="rId83"/>
    </p:embeddedFont>
    <p:embeddedFont>
      <p:font typeface="標楷體" panose="03000509000000000000" pitchFamily="65" charset="-120"/>
      <p:regular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5" roundtripDataSignature="AMtx7mhdmQqbY2siXUZJNTN3l3/Z0VlS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2863FE-8F39-4F36-96DB-2111AAC7B78A}">
  <a:tblStyle styleId="{9E2863FE-8F39-4F36-96DB-2111AAC7B78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F6F7"/>
          </a:solidFill>
        </a:fill>
      </a:tcStyle>
    </a:wholeTbl>
    <a:band1H>
      <a:tcTxStyle/>
      <a:tcStyle>
        <a:tcBdr/>
        <a:fill>
          <a:solidFill>
            <a:srgbClr val="CAEC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EC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3" autoAdjust="0"/>
    <p:restoredTop sz="83934" autoAdjust="0"/>
  </p:normalViewPr>
  <p:slideViewPr>
    <p:cSldViewPr snapToGrid="0">
      <p:cViewPr varScale="1">
        <p:scale>
          <a:sx n="71" d="100"/>
          <a:sy n="71" d="100"/>
        </p:scale>
        <p:origin x="109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font" Target="fonts/font22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font" Target="fonts/font21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20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IBM 360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IC的使用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統一電腦相容性問題，可直接擴充或升級但不用換(不一定)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阿波羅計畫使用的特規電腦IBM 360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IC的使用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統一電腦相容性問題，可直接擴充或升級但不用換(不一定)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阿波羅計畫使用的特規電腦</a:t>
            </a:r>
            <a:endParaRPr/>
          </a:p>
        </p:txBody>
      </p:sp>
      <p:sp>
        <p:nvSpPr>
          <p:cNvPr id="237" name="Google Shape;23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M2 20 billion (5nm</a:t>
            </a:r>
            <a:r>
              <a:rPr lang="zh-TW" altLang="en-US" dirty="0"/>
              <a:t> </a:t>
            </a:r>
            <a:r>
              <a:rPr lang="en-US" altLang="zh-TW" dirty="0"/>
              <a:t>(2*10^10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i7-12700K, over 9 billion transistors (10nm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AMD Threadripper 3990x, 33.2 b (7nm)</a:t>
            </a:r>
            <a:endParaRPr dirty="0"/>
          </a:p>
        </p:txBody>
      </p:sp>
      <p:sp>
        <p:nvSpPr>
          <p:cNvPr id="252" name="Google Shape;25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超大型積體電路</a:t>
            </a:r>
            <a:r>
              <a:rPr lang="en-US" altLang="zh-TW" dirty="0"/>
              <a:t>10^4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Apple -&gt; Steve jobs -&gt; lisa computer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apple 1983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第一台有圖形介面的電腦</a:t>
            </a:r>
            <a:endParaRPr dirty="0"/>
          </a:p>
        </p:txBody>
      </p:sp>
      <p:sp>
        <p:nvSpPr>
          <p:cNvPr id="259" name="Google Shape;25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統一各項零件規格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自由度提高，可自由組裝所需零件</a:t>
            </a:r>
            <a:endParaRPr lang="en-US" altLang="zh-TW" dirty="0"/>
          </a:p>
        </p:txBody>
      </p:sp>
      <p:sp>
        <p:nvSpPr>
          <p:cNvPr id="267" name="Google Shape;26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274" name="Google Shape;27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282" name="Google Shape;28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von neumann把電腦切成幾個部分，各部件之間以匯流排來串連，至今仍適用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記憶體 -&gt; 儲存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控制/邏輯 -&gt; CPU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IO -&gt; 外部裝置</a:t>
            </a:r>
            <a:endParaRPr lang="en-US" altLang="zh-TW" dirty="0"/>
          </a:p>
        </p:txBody>
      </p:sp>
      <p:sp>
        <p:nvSpPr>
          <p:cNvPr id="289" name="Google Shape;28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von neumann把電腦切成幾個部分，各部件之間以匯流排來串連，至今仍適用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記憶體 -&gt; 儲存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控制/邏輯 -&gt; CPU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IO -&gt; 外部裝置</a:t>
            </a:r>
            <a:endParaRPr lang="en-US" altLang="zh-TW" dirty="0"/>
          </a:p>
        </p:txBody>
      </p:sp>
      <p:sp>
        <p:nvSpPr>
          <p:cNvPr id="289" name="Google Shape;28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0896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問實習生</a:t>
            </a:r>
            <a:endParaRPr dirty="0"/>
          </a:p>
        </p:txBody>
      </p:sp>
      <p:sp>
        <p:nvSpPr>
          <p:cNvPr id="165" name="Google Shape;16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296" name="Google Shape;29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303" name="Google Shape;303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電腦的大腦 負責處理指令及計算資料 連接各式零件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其中大家常聽到的像是 時脈 多核心等等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一般來說 時脈越高 CPU 處理越快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約30年前的apple出品的power mac電腦其中的CPU時脈大約為110MHz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而剛剛的M2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時脈為3.49GHZ 大約是30年前的300倍</a:t>
            </a:r>
            <a:endParaRPr dirty="0"/>
          </a:p>
        </p:txBody>
      </p:sp>
      <p:sp>
        <p:nvSpPr>
          <p:cNvPr id="310" name="Google Shape;31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一樣是容量、時脈越高越好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SRAM -&gt; 快，貴，集合在CPU裡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DRAM -&gt; 慢，便宜，外置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VRAM -&gt; 不快，貴，使影像不須經過CPU直接輸出(同時做輸入和輸出)</a:t>
            </a:r>
            <a:endParaRPr/>
          </a:p>
        </p:txBody>
      </p:sp>
      <p:sp>
        <p:nvSpPr>
          <p:cNvPr id="318" name="Google Shape;31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揮發</a:t>
            </a:r>
            <a:r>
              <a:rPr lang="en-US" altLang="zh-TW" dirty="0"/>
              <a:t>VS</a:t>
            </a:r>
            <a:r>
              <a:rPr lang="zh-TW" altLang="en-US" dirty="0"/>
              <a:t>非揮發</a:t>
            </a:r>
            <a:endParaRPr dirty="0"/>
          </a:p>
        </p:txBody>
      </p:sp>
      <p:sp>
        <p:nvSpPr>
          <p:cNvPr id="326" name="Google Shape;326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0225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新型的硬碟</a:t>
            </a:r>
            <a:r>
              <a:rPr lang="en-US" altLang="zh-TW" dirty="0"/>
              <a:t>HDD</a:t>
            </a:r>
            <a:r>
              <a:rPr lang="zh-TW" altLang="en-US" dirty="0"/>
              <a:t>優勢是容量大且不用快取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SSD</a:t>
            </a:r>
            <a:r>
              <a:rPr lang="zh-TW" altLang="en-US" dirty="0"/>
              <a:t>是體積小</a:t>
            </a:r>
            <a:endParaRPr dirty="0"/>
          </a:p>
        </p:txBody>
      </p:sp>
      <p:sp>
        <p:nvSpPr>
          <p:cNvPr id="326" name="Google Shape;326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059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音源，螢幕，USB，網路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各種RGB電子花車</a:t>
            </a:r>
            <a:endParaRPr/>
          </a:p>
        </p:txBody>
      </p:sp>
      <p:sp>
        <p:nvSpPr>
          <p:cNvPr id="348" name="Google Shape;348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from原文書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簡單講就是依指令做事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依照編寫好的程式或指令做事</a:t>
            </a:r>
            <a:endParaRPr dirty="0"/>
          </a:p>
        </p:txBody>
      </p:sp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分成四組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帶所有人組裝再拆掉</a:t>
            </a:r>
            <a:endParaRPr dirty="0"/>
          </a:p>
        </p:txBody>
      </p:sp>
      <p:sp>
        <p:nvSpPr>
          <p:cNvPr id="364" name="Google Shape;364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分成四組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帶所有人組裝再拆掉</a:t>
            </a:r>
            <a:endParaRPr dirty="0"/>
          </a:p>
        </p:txBody>
      </p:sp>
      <p:sp>
        <p:nvSpPr>
          <p:cNvPr id="364" name="Google Shape;364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6200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叫大家往前靠，</a:t>
            </a:r>
            <a:endParaRPr dirty="0"/>
          </a:p>
        </p:txBody>
      </p:sp>
      <p:sp>
        <p:nvSpPr>
          <p:cNvPr id="371" name="Google Shape;371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377" name="Google Shape;377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377" name="Google Shape;377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33204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386" name="Google Shape;386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395" name="Google Shape;395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404" name="Google Shape;404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413" name="Google Shape;413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413" name="Google Shape;413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5056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422" name="Google Shape;422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433" name="Google Shape;433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456" name="Google Shape;456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32308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15</a:t>
            </a:r>
            <a:r>
              <a:rPr lang="zh-TW" altLang="en-US" dirty="0"/>
              <a:t>分鐘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拆裝約兩次</a:t>
            </a:r>
            <a:endParaRPr lang="en-US" altLang="zh-TW" dirty="0"/>
          </a:p>
        </p:txBody>
      </p:sp>
      <p:sp>
        <p:nvSpPr>
          <p:cNvPr id="442" name="Google Shape;442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33915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456" name="Google Shape;456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85296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留約</a:t>
            </a:r>
            <a:r>
              <a:rPr lang="en-US" altLang="zh-TW"/>
              <a:t>15min</a:t>
            </a:r>
            <a:endParaRPr lang="en-US" dirty="0"/>
          </a:p>
        </p:txBody>
      </p:sp>
      <p:sp>
        <p:nvSpPr>
          <p:cNvPr id="442" name="Google Shape;442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5972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449" name="Google Shape;449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456" name="Google Shape;456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456" name="Google Shape;456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82612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留約</a:t>
            </a:r>
            <a:r>
              <a:rPr lang="en-US" altLang="zh-TW"/>
              <a:t>15min</a:t>
            </a:r>
            <a:endParaRPr lang="en-US" dirty="0"/>
          </a:p>
        </p:txBody>
      </p:sp>
      <p:sp>
        <p:nvSpPr>
          <p:cNvPr id="442" name="Google Shape;442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689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寫個幾題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</a:t>
            </a:r>
            <a:r>
              <a:rPr lang="zh-TW" altLang="en-US" dirty="0"/>
              <a:t>秒想一下，沒就直接進結尾劇</a:t>
            </a:r>
            <a:endParaRPr lang="en-US" altLang="zh-TW" dirty="0"/>
          </a:p>
        </p:txBody>
      </p:sp>
      <p:sp>
        <p:nvSpPr>
          <p:cNvPr id="463" name="Google Shape;463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c48f0228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g1c48f02289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470" name="Google Shape;470;g1c48f02289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61941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c48f0228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g1c48f02289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470" name="Google Shape;470;g1c48f02289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c48f02289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g1c48f02289f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476" name="Google Shape;476;g1c48f02289f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c48f02289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g1c48f02289f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482" name="Google Shape;482;g1c48f02289f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c48f02289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g1c48f02289f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492" name="Google Shape;492;g1c48f02289f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c48f02289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g1c48f02289f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500" name="Google Shape;500;g1c48f02289f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c48f02289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1c48f02289f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510" name="Google Shape;510;g1c48f02289f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c48f02289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1c48f02289f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520" name="Google Shape;520;g1c48f02289f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0" name="Google Shape;530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問實習生</a:t>
            </a:r>
            <a:endParaRPr/>
          </a:p>
        </p:txBody>
      </p:sp>
      <p:sp>
        <p:nvSpPr>
          <p:cNvPr id="456" name="Google Shape;456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0169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教室大小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計算需靠更改線路(運算方式)來計算</a:t>
            </a:r>
            <a:endParaRPr dirty="0"/>
          </a:p>
        </p:txBody>
      </p:sp>
      <p:sp>
        <p:nvSpPr>
          <p:cNvPr id="207" name="Google Shape;20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736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在真空狀態下控制電流大小，進而控制電路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缺點:成本高，功率高，易因溫度過高導致壽命降低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優點:有高功率，一次把訊號放大，降低雜訊</a:t>
            </a:r>
            <a:endParaRPr/>
          </a:p>
        </p:txBody>
      </p:sp>
      <p:sp>
        <p:nvSpPr>
          <p:cNvPr id="215" name="Google Shape;21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先讓大家看電晶體的圖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電晶體類似真空管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以intel為首開始利用電晶體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編寫程式系統出現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摩爾定律 -&gt; 每兩年電晶體數量翻倍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豪斯 -&gt; 每18個月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要講</a:t>
            </a:r>
            <a:endParaRPr lang="en-US" altLang="zh-TW" dirty="0"/>
          </a:p>
        </p:txBody>
      </p:sp>
      <p:sp>
        <p:nvSpPr>
          <p:cNvPr id="222" name="Google Shape;22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3"/>
          <p:cNvSpPr/>
          <p:nvPr/>
        </p:nvSpPr>
        <p:spPr>
          <a:xfrm>
            <a:off x="-1905733" y="719333"/>
            <a:ext cx="8814400" cy="5419200"/>
          </a:xfrm>
          <a:prstGeom prst="roundRect">
            <a:avLst>
              <a:gd name="adj" fmla="val 14364"/>
            </a:avLst>
          </a:prstGeom>
          <a:solidFill>
            <a:srgbClr val="000000">
              <a:alpha val="63921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3"/>
          <p:cNvSpPr txBox="1">
            <a:spLocks noGrp="1"/>
          </p:cNvSpPr>
          <p:nvPr>
            <p:ph type="ctrTitle"/>
          </p:nvPr>
        </p:nvSpPr>
        <p:spPr>
          <a:xfrm>
            <a:off x="950967" y="1486367"/>
            <a:ext cx="5358400" cy="2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Lato"/>
              <a:buNone/>
              <a:defRPr sz="8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Lato"/>
              <a:buNone/>
              <a:defRPr sz="6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Lato"/>
              <a:buNone/>
              <a:defRPr sz="6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Lato"/>
              <a:buNone/>
              <a:defRPr sz="6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Lato"/>
              <a:buNone/>
              <a:defRPr sz="6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Lato"/>
              <a:buNone/>
              <a:defRPr sz="6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Lato"/>
              <a:buNone/>
              <a:defRPr sz="6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Lato"/>
              <a:buNone/>
              <a:defRPr sz="6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Lato"/>
              <a:buNone/>
              <a:defRPr sz="6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" name="Google Shape;16;p43"/>
          <p:cNvSpPr txBox="1">
            <a:spLocks noGrp="1"/>
          </p:cNvSpPr>
          <p:nvPr>
            <p:ph type="subTitle" idx="1"/>
          </p:nvPr>
        </p:nvSpPr>
        <p:spPr>
          <a:xfrm>
            <a:off x="950967" y="4775467"/>
            <a:ext cx="5358400" cy="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ato"/>
              <a:buNone/>
              <a:defRPr sz="37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ato"/>
              <a:buNone/>
              <a:defRPr sz="37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ato"/>
              <a:buNone/>
              <a:defRPr sz="37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ato"/>
              <a:buNone/>
              <a:defRPr sz="37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ato"/>
              <a:buNone/>
              <a:defRPr sz="37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ato"/>
              <a:buNone/>
              <a:defRPr sz="37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ato"/>
              <a:buNone/>
              <a:defRPr sz="37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ato"/>
              <a:buNone/>
              <a:defRPr sz="37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2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2"/>
          <p:cNvSpPr txBox="1">
            <a:spLocks noGrp="1"/>
          </p:cNvSpPr>
          <p:nvPr>
            <p:ph type="body" idx="1"/>
          </p:nvPr>
        </p:nvSpPr>
        <p:spPr>
          <a:xfrm>
            <a:off x="3795333" y="3913767"/>
            <a:ext cx="2548000" cy="15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867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2"/>
          <p:cNvSpPr txBox="1">
            <a:spLocks noGrp="1"/>
          </p:cNvSpPr>
          <p:nvPr>
            <p:ph type="body" idx="2"/>
          </p:nvPr>
        </p:nvSpPr>
        <p:spPr>
          <a:xfrm>
            <a:off x="7471963" y="3913767"/>
            <a:ext cx="2550000" cy="15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" name="Google Shape;57;p52"/>
          <p:cNvSpPr txBox="1">
            <a:spLocks noGrp="1"/>
          </p:cNvSpPr>
          <p:nvPr>
            <p:ph type="subTitle" idx="3"/>
          </p:nvPr>
        </p:nvSpPr>
        <p:spPr>
          <a:xfrm>
            <a:off x="3795333" y="3345367"/>
            <a:ext cx="2550000" cy="6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b="1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b="1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b="1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b="1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b="1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b="1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b="1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8" name="Google Shape;58;p52"/>
          <p:cNvSpPr txBox="1">
            <a:spLocks noGrp="1"/>
          </p:cNvSpPr>
          <p:nvPr>
            <p:ph type="subTitle" idx="4"/>
          </p:nvPr>
        </p:nvSpPr>
        <p:spPr>
          <a:xfrm>
            <a:off x="7471967" y="3345367"/>
            <a:ext cx="2550000" cy="6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4"/>
          <p:cNvSpPr txBox="1">
            <a:spLocks noGrp="1"/>
          </p:cNvSpPr>
          <p:nvPr>
            <p:ph type="title"/>
          </p:nvPr>
        </p:nvSpPr>
        <p:spPr>
          <a:xfrm>
            <a:off x="950967" y="1940600"/>
            <a:ext cx="6502000" cy="2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64" name="Google Shape;64;p5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5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55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68" name="Google Shape;68;p55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55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57"/>
          <p:cNvSpPr txBox="1">
            <a:spLocks noGrp="1"/>
          </p:cNvSpPr>
          <p:nvPr>
            <p:ph type="title" idx="2"/>
          </p:nvPr>
        </p:nvSpPr>
        <p:spPr>
          <a:xfrm>
            <a:off x="5406367" y="1582533"/>
            <a:ext cx="1902800" cy="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57"/>
          <p:cNvSpPr txBox="1">
            <a:spLocks noGrp="1"/>
          </p:cNvSpPr>
          <p:nvPr>
            <p:ph type="title" idx="3"/>
          </p:nvPr>
        </p:nvSpPr>
        <p:spPr>
          <a:xfrm>
            <a:off x="7004371" y="1582533"/>
            <a:ext cx="44884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7"/>
          <p:cNvSpPr txBox="1">
            <a:spLocks noGrp="1"/>
          </p:cNvSpPr>
          <p:nvPr>
            <p:ph type="subTitle" idx="1"/>
          </p:nvPr>
        </p:nvSpPr>
        <p:spPr>
          <a:xfrm>
            <a:off x="7004371" y="2070120"/>
            <a:ext cx="44884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8" name="Google Shape;78;p57"/>
          <p:cNvSpPr txBox="1">
            <a:spLocks noGrp="1"/>
          </p:cNvSpPr>
          <p:nvPr>
            <p:ph type="title" idx="4"/>
          </p:nvPr>
        </p:nvSpPr>
        <p:spPr>
          <a:xfrm>
            <a:off x="5406367" y="2746333"/>
            <a:ext cx="1902800" cy="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57"/>
          <p:cNvSpPr txBox="1">
            <a:spLocks noGrp="1"/>
          </p:cNvSpPr>
          <p:nvPr>
            <p:ph type="title" idx="5"/>
          </p:nvPr>
        </p:nvSpPr>
        <p:spPr>
          <a:xfrm>
            <a:off x="7004371" y="2746337"/>
            <a:ext cx="44884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7"/>
          <p:cNvSpPr txBox="1">
            <a:spLocks noGrp="1"/>
          </p:cNvSpPr>
          <p:nvPr>
            <p:ph type="subTitle" idx="6"/>
          </p:nvPr>
        </p:nvSpPr>
        <p:spPr>
          <a:xfrm>
            <a:off x="7004371" y="3233924"/>
            <a:ext cx="44884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1" name="Google Shape;81;p57"/>
          <p:cNvSpPr txBox="1">
            <a:spLocks noGrp="1"/>
          </p:cNvSpPr>
          <p:nvPr>
            <p:ph type="title" idx="7"/>
          </p:nvPr>
        </p:nvSpPr>
        <p:spPr>
          <a:xfrm>
            <a:off x="5406367" y="3910133"/>
            <a:ext cx="1902800" cy="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57"/>
          <p:cNvSpPr txBox="1">
            <a:spLocks noGrp="1"/>
          </p:cNvSpPr>
          <p:nvPr>
            <p:ph type="title" idx="8"/>
          </p:nvPr>
        </p:nvSpPr>
        <p:spPr>
          <a:xfrm>
            <a:off x="7004371" y="3910143"/>
            <a:ext cx="44884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7"/>
          <p:cNvSpPr txBox="1">
            <a:spLocks noGrp="1"/>
          </p:cNvSpPr>
          <p:nvPr>
            <p:ph type="subTitle" idx="9"/>
          </p:nvPr>
        </p:nvSpPr>
        <p:spPr>
          <a:xfrm>
            <a:off x="7004371" y="4397729"/>
            <a:ext cx="44884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4" name="Google Shape;84;p57"/>
          <p:cNvSpPr txBox="1">
            <a:spLocks noGrp="1"/>
          </p:cNvSpPr>
          <p:nvPr>
            <p:ph type="title" idx="13"/>
          </p:nvPr>
        </p:nvSpPr>
        <p:spPr>
          <a:xfrm>
            <a:off x="5406367" y="5073933"/>
            <a:ext cx="1902800" cy="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57"/>
          <p:cNvSpPr txBox="1">
            <a:spLocks noGrp="1"/>
          </p:cNvSpPr>
          <p:nvPr>
            <p:ph type="title" idx="14"/>
          </p:nvPr>
        </p:nvSpPr>
        <p:spPr>
          <a:xfrm>
            <a:off x="7000433" y="5073947"/>
            <a:ext cx="44884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7"/>
          <p:cNvSpPr txBox="1">
            <a:spLocks noGrp="1"/>
          </p:cNvSpPr>
          <p:nvPr>
            <p:ph type="subTitle" idx="15"/>
          </p:nvPr>
        </p:nvSpPr>
        <p:spPr>
          <a:xfrm>
            <a:off x="7000433" y="5561533"/>
            <a:ext cx="44884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sz="16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58"/>
          <p:cNvSpPr txBox="1">
            <a:spLocks noGrp="1"/>
          </p:cNvSpPr>
          <p:nvPr>
            <p:ph type="title" idx="2"/>
          </p:nvPr>
        </p:nvSpPr>
        <p:spPr>
          <a:xfrm>
            <a:off x="927316" y="3799933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8"/>
          <p:cNvSpPr txBox="1">
            <a:spLocks noGrp="1"/>
          </p:cNvSpPr>
          <p:nvPr>
            <p:ph type="subTitle" idx="1"/>
          </p:nvPr>
        </p:nvSpPr>
        <p:spPr>
          <a:xfrm>
            <a:off x="927316" y="4287525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91" name="Google Shape;91;p58"/>
          <p:cNvSpPr txBox="1">
            <a:spLocks noGrp="1"/>
          </p:cNvSpPr>
          <p:nvPr>
            <p:ph type="title" idx="3"/>
          </p:nvPr>
        </p:nvSpPr>
        <p:spPr>
          <a:xfrm>
            <a:off x="4748949" y="3799933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8"/>
          <p:cNvSpPr txBox="1">
            <a:spLocks noGrp="1"/>
          </p:cNvSpPr>
          <p:nvPr>
            <p:ph type="subTitle" idx="4"/>
          </p:nvPr>
        </p:nvSpPr>
        <p:spPr>
          <a:xfrm>
            <a:off x="4748949" y="4287525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93" name="Google Shape;93;p58"/>
          <p:cNvSpPr txBox="1">
            <a:spLocks noGrp="1"/>
          </p:cNvSpPr>
          <p:nvPr>
            <p:ph type="title" idx="5"/>
          </p:nvPr>
        </p:nvSpPr>
        <p:spPr>
          <a:xfrm>
            <a:off x="8626149" y="3799933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8"/>
          <p:cNvSpPr txBox="1">
            <a:spLocks noGrp="1"/>
          </p:cNvSpPr>
          <p:nvPr>
            <p:ph type="subTitle" idx="6"/>
          </p:nvPr>
        </p:nvSpPr>
        <p:spPr>
          <a:xfrm>
            <a:off x="8626149" y="4287525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59"/>
          <p:cNvSpPr txBox="1">
            <a:spLocks noGrp="1"/>
          </p:cNvSpPr>
          <p:nvPr>
            <p:ph type="title" idx="2"/>
          </p:nvPr>
        </p:nvSpPr>
        <p:spPr>
          <a:xfrm>
            <a:off x="1657865" y="4591233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59"/>
          <p:cNvSpPr txBox="1">
            <a:spLocks noGrp="1"/>
          </p:cNvSpPr>
          <p:nvPr>
            <p:ph type="subTitle" idx="1"/>
          </p:nvPr>
        </p:nvSpPr>
        <p:spPr>
          <a:xfrm>
            <a:off x="1657865" y="5078825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9pPr>
          </a:lstStyle>
          <a:p>
            <a:endParaRPr/>
          </a:p>
        </p:txBody>
      </p:sp>
      <p:sp>
        <p:nvSpPr>
          <p:cNvPr id="99" name="Google Shape;99;p59"/>
          <p:cNvSpPr txBox="1">
            <a:spLocks noGrp="1"/>
          </p:cNvSpPr>
          <p:nvPr>
            <p:ph type="title" idx="3"/>
          </p:nvPr>
        </p:nvSpPr>
        <p:spPr>
          <a:xfrm>
            <a:off x="4772616" y="4591233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59"/>
          <p:cNvSpPr txBox="1">
            <a:spLocks noGrp="1"/>
          </p:cNvSpPr>
          <p:nvPr>
            <p:ph type="subTitle" idx="4"/>
          </p:nvPr>
        </p:nvSpPr>
        <p:spPr>
          <a:xfrm>
            <a:off x="4772616" y="5078825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67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59"/>
          <p:cNvSpPr txBox="1">
            <a:spLocks noGrp="1"/>
          </p:cNvSpPr>
          <p:nvPr>
            <p:ph type="title" idx="5"/>
          </p:nvPr>
        </p:nvSpPr>
        <p:spPr>
          <a:xfrm>
            <a:off x="7887349" y="4591233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59"/>
          <p:cNvSpPr txBox="1">
            <a:spLocks noGrp="1"/>
          </p:cNvSpPr>
          <p:nvPr>
            <p:ph type="subTitle" idx="6"/>
          </p:nvPr>
        </p:nvSpPr>
        <p:spPr>
          <a:xfrm>
            <a:off x="7887349" y="5078825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67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text collumns">
  <p:cSld name="Six text col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60"/>
          <p:cNvSpPr txBox="1">
            <a:spLocks noGrp="1"/>
          </p:cNvSpPr>
          <p:nvPr>
            <p:ph type="title" idx="2"/>
          </p:nvPr>
        </p:nvSpPr>
        <p:spPr>
          <a:xfrm>
            <a:off x="2711284" y="2646289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60"/>
          <p:cNvSpPr txBox="1">
            <a:spLocks noGrp="1"/>
          </p:cNvSpPr>
          <p:nvPr>
            <p:ph type="subTitle" idx="1"/>
          </p:nvPr>
        </p:nvSpPr>
        <p:spPr>
          <a:xfrm>
            <a:off x="2711284" y="3133883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60"/>
          <p:cNvSpPr txBox="1">
            <a:spLocks noGrp="1"/>
          </p:cNvSpPr>
          <p:nvPr>
            <p:ph type="title" idx="3"/>
          </p:nvPr>
        </p:nvSpPr>
        <p:spPr>
          <a:xfrm>
            <a:off x="5685684" y="2646289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60"/>
          <p:cNvSpPr txBox="1">
            <a:spLocks noGrp="1"/>
          </p:cNvSpPr>
          <p:nvPr>
            <p:ph type="subTitle" idx="4"/>
          </p:nvPr>
        </p:nvSpPr>
        <p:spPr>
          <a:xfrm>
            <a:off x="5685684" y="3133883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60"/>
          <p:cNvSpPr txBox="1">
            <a:spLocks noGrp="1"/>
          </p:cNvSpPr>
          <p:nvPr>
            <p:ph type="title" idx="5"/>
          </p:nvPr>
        </p:nvSpPr>
        <p:spPr>
          <a:xfrm>
            <a:off x="8660084" y="2646289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60"/>
          <p:cNvSpPr txBox="1">
            <a:spLocks noGrp="1"/>
          </p:cNvSpPr>
          <p:nvPr>
            <p:ph type="subTitle" idx="6"/>
          </p:nvPr>
        </p:nvSpPr>
        <p:spPr>
          <a:xfrm>
            <a:off x="8660084" y="3133883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60"/>
          <p:cNvSpPr txBox="1">
            <a:spLocks noGrp="1"/>
          </p:cNvSpPr>
          <p:nvPr>
            <p:ph type="title" idx="7"/>
          </p:nvPr>
        </p:nvSpPr>
        <p:spPr>
          <a:xfrm>
            <a:off x="2711300" y="4986024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60"/>
          <p:cNvSpPr txBox="1">
            <a:spLocks noGrp="1"/>
          </p:cNvSpPr>
          <p:nvPr>
            <p:ph type="subTitle" idx="8"/>
          </p:nvPr>
        </p:nvSpPr>
        <p:spPr>
          <a:xfrm>
            <a:off x="2711300" y="5473616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60"/>
          <p:cNvSpPr txBox="1">
            <a:spLocks noGrp="1"/>
          </p:cNvSpPr>
          <p:nvPr>
            <p:ph type="title" idx="9"/>
          </p:nvPr>
        </p:nvSpPr>
        <p:spPr>
          <a:xfrm>
            <a:off x="5685700" y="4986024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60"/>
          <p:cNvSpPr txBox="1">
            <a:spLocks noGrp="1"/>
          </p:cNvSpPr>
          <p:nvPr>
            <p:ph type="subTitle" idx="13"/>
          </p:nvPr>
        </p:nvSpPr>
        <p:spPr>
          <a:xfrm>
            <a:off x="5685700" y="5473616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60"/>
          <p:cNvSpPr txBox="1">
            <a:spLocks noGrp="1"/>
          </p:cNvSpPr>
          <p:nvPr>
            <p:ph type="title" idx="14"/>
          </p:nvPr>
        </p:nvSpPr>
        <p:spPr>
          <a:xfrm>
            <a:off x="8660100" y="4986024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60"/>
          <p:cNvSpPr txBox="1">
            <a:spLocks noGrp="1"/>
          </p:cNvSpPr>
          <p:nvPr>
            <p:ph type="subTitle" idx="15"/>
          </p:nvPr>
        </p:nvSpPr>
        <p:spPr>
          <a:xfrm>
            <a:off x="8660100" y="5473616"/>
            <a:ext cx="2646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collumns 2">
  <p:cSld name="Four text col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61"/>
          <p:cNvSpPr txBox="1">
            <a:spLocks noGrp="1"/>
          </p:cNvSpPr>
          <p:nvPr>
            <p:ph type="title" idx="2"/>
          </p:nvPr>
        </p:nvSpPr>
        <p:spPr>
          <a:xfrm>
            <a:off x="1206367" y="3542251"/>
            <a:ext cx="21400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61"/>
          <p:cNvSpPr txBox="1">
            <a:spLocks noGrp="1"/>
          </p:cNvSpPr>
          <p:nvPr>
            <p:ph type="subTitle" idx="1"/>
          </p:nvPr>
        </p:nvSpPr>
        <p:spPr>
          <a:xfrm>
            <a:off x="1206367" y="4029839"/>
            <a:ext cx="21400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61"/>
          <p:cNvSpPr txBox="1">
            <a:spLocks noGrp="1"/>
          </p:cNvSpPr>
          <p:nvPr>
            <p:ph type="title" idx="3"/>
          </p:nvPr>
        </p:nvSpPr>
        <p:spPr>
          <a:xfrm>
            <a:off x="3752767" y="3542251"/>
            <a:ext cx="21400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61"/>
          <p:cNvSpPr txBox="1">
            <a:spLocks noGrp="1"/>
          </p:cNvSpPr>
          <p:nvPr>
            <p:ph type="subTitle" idx="4"/>
          </p:nvPr>
        </p:nvSpPr>
        <p:spPr>
          <a:xfrm>
            <a:off x="3752767" y="4029839"/>
            <a:ext cx="21400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23" name="Google Shape;123;p61"/>
          <p:cNvSpPr txBox="1">
            <a:spLocks noGrp="1"/>
          </p:cNvSpPr>
          <p:nvPr>
            <p:ph type="title" idx="5"/>
          </p:nvPr>
        </p:nvSpPr>
        <p:spPr>
          <a:xfrm>
            <a:off x="6299167" y="3542279"/>
            <a:ext cx="21400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61"/>
          <p:cNvSpPr txBox="1">
            <a:spLocks noGrp="1"/>
          </p:cNvSpPr>
          <p:nvPr>
            <p:ph type="subTitle" idx="6"/>
          </p:nvPr>
        </p:nvSpPr>
        <p:spPr>
          <a:xfrm>
            <a:off x="6299167" y="4029867"/>
            <a:ext cx="21400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25" name="Google Shape;125;p61"/>
          <p:cNvSpPr txBox="1">
            <a:spLocks noGrp="1"/>
          </p:cNvSpPr>
          <p:nvPr>
            <p:ph type="title" idx="7"/>
          </p:nvPr>
        </p:nvSpPr>
        <p:spPr>
          <a:xfrm>
            <a:off x="8845567" y="3542312"/>
            <a:ext cx="21400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61"/>
          <p:cNvSpPr txBox="1">
            <a:spLocks noGrp="1"/>
          </p:cNvSpPr>
          <p:nvPr>
            <p:ph type="subTitle" idx="8"/>
          </p:nvPr>
        </p:nvSpPr>
        <p:spPr>
          <a:xfrm>
            <a:off x="8845567" y="4029900"/>
            <a:ext cx="21400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4"/>
          <p:cNvSpPr txBox="1">
            <a:spLocks noGrp="1"/>
          </p:cNvSpPr>
          <p:nvPr>
            <p:ph type="body" idx="1"/>
          </p:nvPr>
        </p:nvSpPr>
        <p:spPr>
          <a:xfrm>
            <a:off x="950967" y="3865567"/>
            <a:ext cx="66960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" name="Google Shape;21;p44"/>
          <p:cNvSpPr txBox="1">
            <a:spLocks noGrp="1"/>
          </p:cNvSpPr>
          <p:nvPr>
            <p:ph type="subTitle" idx="2"/>
          </p:nvPr>
        </p:nvSpPr>
        <p:spPr>
          <a:xfrm>
            <a:off x="950967" y="2388833"/>
            <a:ext cx="6696000" cy="15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2"/>
          <p:cNvSpPr/>
          <p:nvPr/>
        </p:nvSpPr>
        <p:spPr>
          <a:xfrm rot="5400000">
            <a:off x="2018000" y="2087933"/>
            <a:ext cx="8156000" cy="5418800"/>
          </a:xfrm>
          <a:prstGeom prst="roundRect">
            <a:avLst>
              <a:gd name="adj" fmla="val 13483"/>
            </a:avLst>
          </a:prstGeom>
          <a:solidFill>
            <a:srgbClr val="000000">
              <a:alpha val="63921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62"/>
          <p:cNvSpPr txBox="1">
            <a:spLocks noGrp="1"/>
          </p:cNvSpPr>
          <p:nvPr>
            <p:ph type="title"/>
          </p:nvPr>
        </p:nvSpPr>
        <p:spPr>
          <a:xfrm>
            <a:off x="3399200" y="554800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5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5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5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5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5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5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5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5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62"/>
          <p:cNvSpPr txBox="1">
            <a:spLocks noGrp="1"/>
          </p:cNvSpPr>
          <p:nvPr>
            <p:ph type="subTitle" idx="1"/>
          </p:nvPr>
        </p:nvSpPr>
        <p:spPr>
          <a:xfrm>
            <a:off x="3399200" y="2178800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62"/>
          <p:cNvSpPr txBox="1"/>
          <p:nvPr/>
        </p:nvSpPr>
        <p:spPr>
          <a:xfrm>
            <a:off x="3399200" y="4843467"/>
            <a:ext cx="5393600" cy="8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zh-TW" sz="1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zh-TW" sz="1600" b="1" i="0" u="none" strike="noStrike" cap="none">
                <a:solidFill>
                  <a:schemeClr val="accent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zh-TW" sz="1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zh-TW" sz="1600" b="1" i="0" u="none" strike="noStrike" cap="none">
                <a:solidFill>
                  <a:schemeClr val="accent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zh-TW" sz="1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zh-TW" sz="1600" b="1" i="0" u="none" strike="noStrike" cap="none">
                <a:solidFill>
                  <a:schemeClr val="accent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zh-TW" sz="16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6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3"/>
          <p:cNvSpPr txBox="1">
            <a:spLocks noGrp="1"/>
          </p:cNvSpPr>
          <p:nvPr>
            <p:ph type="title" idx="2"/>
          </p:nvPr>
        </p:nvSpPr>
        <p:spPr>
          <a:xfrm>
            <a:off x="1820600" y="2378600"/>
            <a:ext cx="1902800" cy="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63"/>
          <p:cNvSpPr txBox="1">
            <a:spLocks noGrp="1"/>
          </p:cNvSpPr>
          <p:nvPr>
            <p:ph type="title" idx="3"/>
          </p:nvPr>
        </p:nvSpPr>
        <p:spPr>
          <a:xfrm>
            <a:off x="5082200" y="4187900"/>
            <a:ext cx="1902800" cy="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63"/>
          <p:cNvSpPr txBox="1">
            <a:spLocks noGrp="1"/>
          </p:cNvSpPr>
          <p:nvPr>
            <p:ph type="title" idx="4"/>
          </p:nvPr>
        </p:nvSpPr>
        <p:spPr>
          <a:xfrm>
            <a:off x="8343800" y="2378600"/>
            <a:ext cx="1902800" cy="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63"/>
          <p:cNvSpPr txBox="1">
            <a:spLocks noGrp="1"/>
          </p:cNvSpPr>
          <p:nvPr>
            <p:ph type="title" idx="5"/>
          </p:nvPr>
        </p:nvSpPr>
        <p:spPr>
          <a:xfrm>
            <a:off x="1277600" y="3803339"/>
            <a:ext cx="2988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63"/>
          <p:cNvSpPr txBox="1">
            <a:spLocks noGrp="1"/>
          </p:cNvSpPr>
          <p:nvPr>
            <p:ph type="subTitle" idx="1"/>
          </p:nvPr>
        </p:nvSpPr>
        <p:spPr>
          <a:xfrm>
            <a:off x="1277600" y="4302771"/>
            <a:ext cx="2988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39" name="Google Shape;139;p63"/>
          <p:cNvSpPr txBox="1">
            <a:spLocks noGrp="1"/>
          </p:cNvSpPr>
          <p:nvPr>
            <p:ph type="title" idx="6"/>
          </p:nvPr>
        </p:nvSpPr>
        <p:spPr>
          <a:xfrm>
            <a:off x="4539196" y="2378600"/>
            <a:ext cx="2988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63"/>
          <p:cNvSpPr txBox="1">
            <a:spLocks noGrp="1"/>
          </p:cNvSpPr>
          <p:nvPr>
            <p:ph type="subTitle" idx="7"/>
          </p:nvPr>
        </p:nvSpPr>
        <p:spPr>
          <a:xfrm>
            <a:off x="4539196" y="2878032"/>
            <a:ext cx="2988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41" name="Google Shape;141;p63"/>
          <p:cNvSpPr txBox="1">
            <a:spLocks noGrp="1"/>
          </p:cNvSpPr>
          <p:nvPr>
            <p:ph type="title" idx="8"/>
          </p:nvPr>
        </p:nvSpPr>
        <p:spPr>
          <a:xfrm>
            <a:off x="7800812" y="3803341"/>
            <a:ext cx="2988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63"/>
          <p:cNvSpPr txBox="1">
            <a:spLocks noGrp="1"/>
          </p:cNvSpPr>
          <p:nvPr>
            <p:ph type="subTitle" idx="9"/>
          </p:nvPr>
        </p:nvSpPr>
        <p:spPr>
          <a:xfrm>
            <a:off x="7800812" y="4302773"/>
            <a:ext cx="2988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2">
  <p:cSld name="Timelin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4"/>
          <p:cNvSpPr txBox="1">
            <a:spLocks noGrp="1"/>
          </p:cNvSpPr>
          <p:nvPr>
            <p:ph type="title" idx="2"/>
          </p:nvPr>
        </p:nvSpPr>
        <p:spPr>
          <a:xfrm>
            <a:off x="1820600" y="2378600"/>
            <a:ext cx="1902800" cy="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4"/>
          <p:cNvSpPr txBox="1">
            <a:spLocks noGrp="1"/>
          </p:cNvSpPr>
          <p:nvPr>
            <p:ph type="title" idx="3"/>
          </p:nvPr>
        </p:nvSpPr>
        <p:spPr>
          <a:xfrm>
            <a:off x="5082200" y="4187900"/>
            <a:ext cx="1902800" cy="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64"/>
          <p:cNvSpPr txBox="1">
            <a:spLocks noGrp="1"/>
          </p:cNvSpPr>
          <p:nvPr>
            <p:ph type="title" idx="4"/>
          </p:nvPr>
        </p:nvSpPr>
        <p:spPr>
          <a:xfrm>
            <a:off x="8343800" y="2378600"/>
            <a:ext cx="1902800" cy="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64"/>
          <p:cNvSpPr txBox="1">
            <a:spLocks noGrp="1"/>
          </p:cNvSpPr>
          <p:nvPr>
            <p:ph type="title" idx="5"/>
          </p:nvPr>
        </p:nvSpPr>
        <p:spPr>
          <a:xfrm>
            <a:off x="1277600" y="3815176"/>
            <a:ext cx="2988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64"/>
          <p:cNvSpPr txBox="1">
            <a:spLocks noGrp="1"/>
          </p:cNvSpPr>
          <p:nvPr>
            <p:ph type="subTitle" idx="1"/>
          </p:nvPr>
        </p:nvSpPr>
        <p:spPr>
          <a:xfrm>
            <a:off x="1277600" y="4302771"/>
            <a:ext cx="2988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50" name="Google Shape;150;p64"/>
          <p:cNvSpPr txBox="1">
            <a:spLocks noGrp="1"/>
          </p:cNvSpPr>
          <p:nvPr>
            <p:ph type="title" idx="6"/>
          </p:nvPr>
        </p:nvSpPr>
        <p:spPr>
          <a:xfrm>
            <a:off x="4539196" y="2390437"/>
            <a:ext cx="2988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64"/>
          <p:cNvSpPr txBox="1">
            <a:spLocks noGrp="1"/>
          </p:cNvSpPr>
          <p:nvPr>
            <p:ph type="subTitle" idx="7"/>
          </p:nvPr>
        </p:nvSpPr>
        <p:spPr>
          <a:xfrm>
            <a:off x="4539196" y="2889868"/>
            <a:ext cx="2988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52" name="Google Shape;152;p64"/>
          <p:cNvSpPr txBox="1">
            <a:spLocks noGrp="1"/>
          </p:cNvSpPr>
          <p:nvPr>
            <p:ph type="title" idx="8"/>
          </p:nvPr>
        </p:nvSpPr>
        <p:spPr>
          <a:xfrm>
            <a:off x="7800812" y="3815179"/>
            <a:ext cx="2988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64"/>
          <p:cNvSpPr txBox="1">
            <a:spLocks noGrp="1"/>
          </p:cNvSpPr>
          <p:nvPr>
            <p:ph type="subTitle" idx="9"/>
          </p:nvPr>
        </p:nvSpPr>
        <p:spPr>
          <a:xfrm>
            <a:off x="7800812" y="4302773"/>
            <a:ext cx="29888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56" name="Google Shape;156;p65"/>
          <p:cNvSpPr txBox="1">
            <a:spLocks noGrp="1"/>
          </p:cNvSpPr>
          <p:nvPr>
            <p:ph type="subTitle" idx="1"/>
          </p:nvPr>
        </p:nvSpPr>
        <p:spPr>
          <a:xfrm>
            <a:off x="8164467" y="1482933"/>
            <a:ext cx="3076800" cy="14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4" name="Google Shape;24;p45"/>
          <p:cNvSpPr txBox="1">
            <a:spLocks noGrp="1"/>
          </p:cNvSpPr>
          <p:nvPr>
            <p:ph type="body" idx="1"/>
          </p:nvPr>
        </p:nvSpPr>
        <p:spPr>
          <a:xfrm>
            <a:off x="950967" y="1914967"/>
            <a:ext cx="10290000" cy="42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  <a:defRPr sz="16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title" idx="2"/>
          </p:nvPr>
        </p:nvSpPr>
        <p:spPr>
          <a:xfrm>
            <a:off x="1116567" y="3712664"/>
            <a:ext cx="27880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subTitle" idx="1"/>
          </p:nvPr>
        </p:nvSpPr>
        <p:spPr>
          <a:xfrm>
            <a:off x="1116567" y="4130099"/>
            <a:ext cx="2788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title" idx="3"/>
          </p:nvPr>
        </p:nvSpPr>
        <p:spPr>
          <a:xfrm>
            <a:off x="4705107" y="3712661"/>
            <a:ext cx="27880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6"/>
          <p:cNvSpPr txBox="1">
            <a:spLocks noGrp="1"/>
          </p:cNvSpPr>
          <p:nvPr>
            <p:ph type="subTitle" idx="4"/>
          </p:nvPr>
        </p:nvSpPr>
        <p:spPr>
          <a:xfrm>
            <a:off x="4705103" y="4130095"/>
            <a:ext cx="2788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32" name="Google Shape;32;p46"/>
          <p:cNvSpPr txBox="1">
            <a:spLocks noGrp="1"/>
          </p:cNvSpPr>
          <p:nvPr>
            <p:ph type="title" idx="5"/>
          </p:nvPr>
        </p:nvSpPr>
        <p:spPr>
          <a:xfrm>
            <a:off x="8293644" y="3712633"/>
            <a:ext cx="27880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6"/>
          <p:cNvSpPr txBox="1">
            <a:spLocks noGrp="1"/>
          </p:cNvSpPr>
          <p:nvPr>
            <p:ph type="subTitle" idx="6"/>
          </p:nvPr>
        </p:nvSpPr>
        <p:spPr>
          <a:xfrm>
            <a:off x="8293636" y="4130049"/>
            <a:ext cx="2788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9"/>
          <p:cNvSpPr txBox="1">
            <a:spLocks noGrp="1"/>
          </p:cNvSpPr>
          <p:nvPr>
            <p:ph type="title"/>
          </p:nvPr>
        </p:nvSpPr>
        <p:spPr>
          <a:xfrm>
            <a:off x="415600" y="2650800"/>
            <a:ext cx="11360800" cy="1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0"/>
          <p:cNvSpPr txBox="1">
            <a:spLocks noGrp="1"/>
          </p:cNvSpPr>
          <p:nvPr>
            <p:ph type="title"/>
          </p:nvPr>
        </p:nvSpPr>
        <p:spPr>
          <a:xfrm>
            <a:off x="3305763" y="3066200"/>
            <a:ext cx="80736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title" idx="2"/>
          </p:nvPr>
        </p:nvSpPr>
        <p:spPr>
          <a:xfrm>
            <a:off x="4435867" y="944077"/>
            <a:ext cx="3254800" cy="18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3333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subTitle" idx="1"/>
          </p:nvPr>
        </p:nvSpPr>
        <p:spPr>
          <a:xfrm>
            <a:off x="950967" y="4875000"/>
            <a:ext cx="72416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1"/>
          <p:cNvSpPr/>
          <p:nvPr/>
        </p:nvSpPr>
        <p:spPr>
          <a:xfrm>
            <a:off x="-2413600" y="748500"/>
            <a:ext cx="8814400" cy="5419200"/>
          </a:xfrm>
          <a:prstGeom prst="roundRect">
            <a:avLst>
              <a:gd name="adj" fmla="val 14364"/>
            </a:avLst>
          </a:prstGeom>
          <a:solidFill>
            <a:srgbClr val="000000">
              <a:alpha val="63921"/>
            </a:srgbClr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1"/>
          <p:cNvSpPr txBox="1">
            <a:spLocks noGrp="1"/>
          </p:cNvSpPr>
          <p:nvPr>
            <p:ph type="title"/>
          </p:nvPr>
        </p:nvSpPr>
        <p:spPr>
          <a:xfrm>
            <a:off x="415600" y="3202500"/>
            <a:ext cx="536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1"/>
          <p:cNvSpPr txBox="1">
            <a:spLocks noGrp="1"/>
          </p:cNvSpPr>
          <p:nvPr>
            <p:ph type="body" idx="1"/>
          </p:nvPr>
        </p:nvSpPr>
        <p:spPr>
          <a:xfrm>
            <a:off x="415600" y="3906900"/>
            <a:ext cx="536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867"/>
            </a:lvl1pPr>
            <a:lvl2pPr marL="914400" lvl="1" indent="-317500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marL="1371600" lvl="2" indent="-317500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marL="1828800" lvl="3" indent="-317500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317500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317500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317500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317500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317500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5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 Light"/>
              <a:buChar char="○"/>
              <a:defRPr sz="1867" b="0" i="0" u="none" strike="noStrike" cap="none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 Light"/>
              <a:buChar char="■"/>
              <a:defRPr sz="1867" b="0" i="0" u="none" strike="noStrike" cap="none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 Light"/>
              <a:buChar char="●"/>
              <a:defRPr sz="1867" b="0" i="0" u="none" strike="noStrike" cap="none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 Light"/>
              <a:buChar char="○"/>
              <a:defRPr sz="1867" b="0" i="0" u="none" strike="noStrike" cap="none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 Light"/>
              <a:buChar char="■"/>
              <a:defRPr sz="1867" b="0" i="0" u="none" strike="noStrike" cap="none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 Light"/>
              <a:buChar char="●"/>
              <a:defRPr sz="1867" b="0" i="0" u="none" strike="noStrike" cap="none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 Light"/>
              <a:buChar char="○"/>
              <a:defRPr sz="1867" b="0" i="0" u="none" strike="noStrike" cap="none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Lato Light"/>
              <a:buChar char="■"/>
              <a:defRPr sz="1867" b="0" i="0" u="none" strike="noStrike" cap="none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" name="Google Shape;12;p4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>
            <a:spLocks noGrp="1"/>
          </p:cNvSpPr>
          <p:nvPr>
            <p:ph type="ctrTitle"/>
          </p:nvPr>
        </p:nvSpPr>
        <p:spPr>
          <a:xfrm>
            <a:off x="0" y="2068284"/>
            <a:ext cx="6874525" cy="2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Lato"/>
              <a:buNone/>
            </a:pPr>
            <a:r>
              <a:rPr lang="zh-TW" sz="7200" dirty="0">
                <a:latin typeface="Segoe UI Variable Small Semibol" pitchFamily="2" charset="0"/>
                <a:ea typeface="Microsoft JhengHei"/>
                <a:cs typeface="Microsoft JhengHei"/>
                <a:sym typeface="Microsoft JhengHei"/>
              </a:rPr>
              <a:t>電腦</a:t>
            </a:r>
            <a:r>
              <a:rPr lang="zh-TW" sz="7200" dirty="0">
                <a:latin typeface="Microsoft JhengHei"/>
                <a:ea typeface="Microsoft JhengHei"/>
                <a:cs typeface="Microsoft JhengHei"/>
                <a:sym typeface="Microsoft JhengHei"/>
              </a:rPr>
              <a:t>硬體與結構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"/>
          <p:cNvSpPr txBox="1"/>
          <p:nvPr/>
        </p:nvSpPr>
        <p:spPr>
          <a:xfrm>
            <a:off x="950967" y="1060419"/>
            <a:ext cx="10290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5400" b="1" i="0" u="none" strike="noStrike" cap="none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Gen2 電晶體時期</a:t>
            </a:r>
            <a:endParaRPr sz="4400" b="1" i="0" u="none" strike="noStrike" cap="none" dirty="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3" name="Google Shape;23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5530" y="2240354"/>
            <a:ext cx="7100939" cy="3911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"/>
          <p:cNvSpPr txBox="1"/>
          <p:nvPr/>
        </p:nvSpPr>
        <p:spPr>
          <a:xfrm>
            <a:off x="950967" y="1060419"/>
            <a:ext cx="10290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5400" b="1" i="0" u="none" strike="noStrike" cap="none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Gen3 IC時期</a:t>
            </a:r>
            <a:endParaRPr sz="4400" b="1" i="0" u="none" strike="noStrike" cap="none" dirty="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0" name="Google Shape;240;p11"/>
          <p:cNvSpPr txBox="1"/>
          <p:nvPr/>
        </p:nvSpPr>
        <p:spPr>
          <a:xfrm>
            <a:off x="950967" y="2249713"/>
            <a:ext cx="10290000" cy="390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 panose="020B0604020202020204" pitchFamily="34" charset="0"/>
              <a:buChar char="•"/>
            </a:pPr>
            <a:r>
              <a:rPr lang="zh-TW" altLang="en-US" sz="40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積體電路</a:t>
            </a:r>
            <a:endParaRPr lang="en-US" altLang="zh-TW" sz="40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6858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 panose="020B0604020202020204" pitchFamily="34" charset="0"/>
              <a:buChar char="•"/>
            </a:pPr>
            <a:endParaRPr lang="en-US" altLang="zh-TW" sz="4000" b="0" i="0" u="none" strike="noStrike" cap="none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6858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 panose="020B0604020202020204" pitchFamily="34" charset="0"/>
              <a:buChar char="•"/>
            </a:pPr>
            <a:r>
              <a:rPr lang="zh-TW" sz="40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體積再縮小</a:t>
            </a:r>
            <a:endParaRPr lang="en-US" altLang="zh-TW" sz="4000" b="0" i="0" u="none" strike="noStrike" cap="none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  <p:pic>
        <p:nvPicPr>
          <p:cNvPr id="241" name="Google Shape;24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3938" y="2031194"/>
            <a:ext cx="5479598" cy="433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Intel 8051 - Wikipedia">
            <a:extLst>
              <a:ext uri="{FF2B5EF4-FFF2-40B4-BE49-F238E27FC236}">
                <a16:creationId xmlns:a16="http://schemas.microsoft.com/office/drawing/2014/main" id="{A14F4647-112B-4849-9336-F15FE524C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84" y="5029200"/>
            <a:ext cx="3912461" cy="133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"/>
          <p:cNvSpPr txBox="1"/>
          <p:nvPr/>
        </p:nvSpPr>
        <p:spPr>
          <a:xfrm>
            <a:off x="950967" y="1060419"/>
            <a:ext cx="10290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5400" b="1" i="0" u="none" strike="noStrike" cap="none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Gen3 IC時期</a:t>
            </a:r>
            <a:endParaRPr sz="4400" b="1" i="0" u="none" strike="noStrike" cap="none" dirty="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8" name="Google Shape;24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9173" y="1975756"/>
            <a:ext cx="7313653" cy="454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/>
          <p:nvPr/>
        </p:nvSpPr>
        <p:spPr>
          <a:xfrm>
            <a:off x="950967" y="1060419"/>
            <a:ext cx="10290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5400" b="1" i="0" u="none" strike="noStrike" cap="none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猜猜看</a:t>
            </a:r>
            <a:endParaRPr dirty="0"/>
          </a:p>
        </p:txBody>
      </p:sp>
      <p:pic>
        <p:nvPicPr>
          <p:cNvPr id="255" name="Google Shape;2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4763" y="2035736"/>
            <a:ext cx="7902474" cy="4483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"/>
          <p:cNvSpPr txBox="1"/>
          <p:nvPr/>
        </p:nvSpPr>
        <p:spPr>
          <a:xfrm>
            <a:off x="950967" y="2249713"/>
            <a:ext cx="10290000" cy="390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</a:pPr>
            <a:endParaRPr sz="4400" b="0" i="0" u="none" strike="noStrike" cap="none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44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個人化市場</a:t>
            </a:r>
            <a:endParaRPr sz="4400" b="0" i="0" u="none" strike="noStrike" cap="none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</a:pPr>
            <a:endParaRPr sz="4400" b="0" i="0" u="none" strike="noStrike" cap="none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44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圖形化介面</a:t>
            </a:r>
            <a:endParaRPr sz="4400" b="0" i="0" u="none" strike="noStrike" cap="none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  <p:sp>
        <p:nvSpPr>
          <p:cNvPr id="262" name="Google Shape;262;p14"/>
          <p:cNvSpPr txBox="1"/>
          <p:nvPr/>
        </p:nvSpPr>
        <p:spPr>
          <a:xfrm>
            <a:off x="950967" y="1060419"/>
            <a:ext cx="10290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5400" b="1" i="0" u="none" strike="noStrike" cap="none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Gen4 VLSI時期</a:t>
            </a:r>
            <a:endParaRPr sz="4400" b="1" i="0" u="none" strike="noStrike" cap="none" dirty="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3" name="Google Shape;2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8691" y="2249713"/>
            <a:ext cx="4154196" cy="4154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"/>
          <p:cNvSpPr txBox="1"/>
          <p:nvPr/>
        </p:nvSpPr>
        <p:spPr>
          <a:xfrm>
            <a:off x="950967" y="1060419"/>
            <a:ext cx="10290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5400" b="1" i="0" u="none" strike="noStrike" cap="none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DIY及客製電腦市場</a:t>
            </a:r>
            <a:endParaRPr dirty="0"/>
          </a:p>
        </p:txBody>
      </p:sp>
      <p:pic>
        <p:nvPicPr>
          <p:cNvPr id="270" name="Google Shape;27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7221" y="1950348"/>
            <a:ext cx="8157557" cy="4587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 txBox="1"/>
          <p:nvPr/>
        </p:nvSpPr>
        <p:spPr>
          <a:xfrm>
            <a:off x="950967" y="1060419"/>
            <a:ext cx="10290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5400" b="1" i="0" u="none" strike="noStrike" cap="non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未來</a:t>
            </a:r>
            <a:endParaRPr/>
          </a:p>
        </p:txBody>
      </p:sp>
      <p:sp>
        <p:nvSpPr>
          <p:cNvPr id="277" name="Google Shape;277;p16"/>
          <p:cNvSpPr txBox="1"/>
          <p:nvPr/>
        </p:nvSpPr>
        <p:spPr>
          <a:xfrm>
            <a:off x="950967" y="2249713"/>
            <a:ext cx="10290000" cy="390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量子電腦</a:t>
            </a: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</a:pP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超級電腦</a:t>
            </a: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</a:pP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AI、大數據</a:t>
            </a: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  <p:pic>
        <p:nvPicPr>
          <p:cNvPr id="278" name="Google Shape;27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1138" y="2249713"/>
            <a:ext cx="6439118" cy="3900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"/>
          <p:cNvSpPr txBox="1">
            <a:spLocks noGrp="1"/>
          </p:cNvSpPr>
          <p:nvPr>
            <p:ph type="body" idx="1"/>
          </p:nvPr>
        </p:nvSpPr>
        <p:spPr>
          <a:xfrm>
            <a:off x="950967" y="3865567"/>
            <a:ext cx="66960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09585" lvl="0" indent="-3047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2"/>
          </p:nvPr>
        </p:nvSpPr>
        <p:spPr>
          <a:xfrm>
            <a:off x="0" y="2388833"/>
            <a:ext cx="7646967" cy="15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9600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電腦主體組成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 txBox="1"/>
          <p:nvPr/>
        </p:nvSpPr>
        <p:spPr>
          <a:xfrm>
            <a:off x="951000" y="457201"/>
            <a:ext cx="10290000" cy="125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4000" b="1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ic Sans MS"/>
                <a:sym typeface="Comic Sans MS"/>
              </a:rPr>
              <a:t>Von Neumann architecture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4000" b="1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馮紐曼架構</a:t>
            </a:r>
            <a:endParaRPr sz="4000" b="1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pic>
        <p:nvPicPr>
          <p:cNvPr id="292" name="Google Shape;29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6229" y="1712306"/>
            <a:ext cx="8559542" cy="481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 txBox="1"/>
          <p:nvPr/>
        </p:nvSpPr>
        <p:spPr>
          <a:xfrm>
            <a:off x="951000" y="457201"/>
            <a:ext cx="10290000" cy="125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4000" b="1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ic Sans MS"/>
                <a:sym typeface="Comic Sans MS"/>
              </a:rPr>
              <a:t>Von Neumann architecture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4000" b="1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馮紐曼架構</a:t>
            </a:r>
            <a:endParaRPr sz="4000" b="1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sp>
        <p:nvSpPr>
          <p:cNvPr id="4" name="Google Shape;277;p16">
            <a:extLst>
              <a:ext uri="{FF2B5EF4-FFF2-40B4-BE49-F238E27FC236}">
                <a16:creationId xmlns:a16="http://schemas.microsoft.com/office/drawing/2014/main" id="{C267A51B-096B-4782-AC12-9261A282E0CB}"/>
              </a:ext>
            </a:extLst>
          </p:cNvPr>
          <p:cNvSpPr txBox="1"/>
          <p:nvPr/>
        </p:nvSpPr>
        <p:spPr>
          <a:xfrm>
            <a:off x="202664" y="2249713"/>
            <a:ext cx="6139543" cy="390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</a:pPr>
            <a:r>
              <a:rPr lang="en-US" sz="3600" u="sng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Ex : 1+2+3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</a:pPr>
            <a:endParaRPr lang="en-US" sz="3600" u="sng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</a:pPr>
            <a:r>
              <a:rPr lang="en-US" altLang="zh-TW" sz="36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1. </a:t>
            </a:r>
            <a:r>
              <a:rPr lang="zh-TW" altLang="en-US" sz="36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輸入</a:t>
            </a:r>
            <a:r>
              <a:rPr lang="en-US" altLang="zh-TW" sz="36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1+2+3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</a:pPr>
            <a:r>
              <a:rPr lang="en-US" altLang="zh-TW" sz="36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2. </a:t>
            </a:r>
            <a:r>
              <a:rPr lang="zh-TW" altLang="en-US" sz="36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控制單元送資料到記憶體</a:t>
            </a:r>
            <a:endParaRPr lang="en-US" altLang="zh-TW" sz="36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</a:pPr>
            <a:r>
              <a:rPr lang="en-US" altLang="zh-TW" sz="36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3. </a:t>
            </a:r>
            <a:r>
              <a:rPr lang="zh-TW" altLang="en-US" sz="36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取出數字和運算符號，運算完再送回記憶體</a:t>
            </a:r>
            <a:endParaRPr lang="en-US" altLang="zh-TW" sz="36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</a:pPr>
            <a:r>
              <a:rPr lang="en-US" altLang="zh-TW" sz="36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4. </a:t>
            </a:r>
            <a:r>
              <a:rPr lang="zh-TW" altLang="en-US" sz="36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取出最後的值送到輸出</a:t>
            </a:r>
            <a:endParaRPr lang="en-US" altLang="zh-TW" sz="36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  <p:pic>
        <p:nvPicPr>
          <p:cNvPr id="292" name="Google Shape;292;p18"/>
          <p:cNvPicPr preferRelativeResize="0"/>
          <p:nvPr/>
        </p:nvPicPr>
        <p:blipFill rotWithShape="1">
          <a:blip r:embed="rId3">
            <a:alphaModFix/>
          </a:blip>
          <a:srcRect l="24437" r="2688"/>
          <a:stretch/>
        </p:blipFill>
        <p:spPr>
          <a:xfrm>
            <a:off x="6611293" y="2249713"/>
            <a:ext cx="5378043" cy="4151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85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>
            <a:spLocks noGrp="1"/>
          </p:cNvSpPr>
          <p:nvPr>
            <p:ph type="body" idx="1"/>
          </p:nvPr>
        </p:nvSpPr>
        <p:spPr>
          <a:xfrm>
            <a:off x="950967" y="3865567"/>
            <a:ext cx="66960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09585" lvl="0" indent="-3047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68" name="Google Shape;168;p2"/>
          <p:cNvSpPr txBox="1">
            <a:spLocks noGrp="1"/>
          </p:cNvSpPr>
          <p:nvPr>
            <p:ph type="subTitle" idx="2"/>
          </p:nvPr>
        </p:nvSpPr>
        <p:spPr>
          <a:xfrm>
            <a:off x="950967" y="2388833"/>
            <a:ext cx="6696000" cy="15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9600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什麼是電腦？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"/>
          <p:cNvSpPr txBox="1"/>
          <p:nvPr/>
        </p:nvSpPr>
        <p:spPr>
          <a:xfrm>
            <a:off x="951000" y="486230"/>
            <a:ext cx="10290000" cy="83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5400" b="1" i="0" u="none" strike="noStrike" cap="non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電腦全圖</a:t>
            </a:r>
            <a:endParaRPr sz="5400" b="1" i="0" u="none" strike="noStrike" cap="non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99" name="Google Shape;29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0000" y="1389814"/>
            <a:ext cx="9152000" cy="51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"/>
          <p:cNvSpPr txBox="1"/>
          <p:nvPr/>
        </p:nvSpPr>
        <p:spPr>
          <a:xfrm>
            <a:off x="951000" y="457201"/>
            <a:ext cx="10290000" cy="83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4800" b="1" i="0" u="none" strike="noStrike" cap="non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主機板</a:t>
            </a:r>
            <a:endParaRPr sz="4800" b="1" i="0" u="none" strike="noStrike" cap="non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06" name="Google Shape;30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0000" y="1405199"/>
            <a:ext cx="9152000" cy="51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"/>
          <p:cNvSpPr txBox="1"/>
          <p:nvPr/>
        </p:nvSpPr>
        <p:spPr>
          <a:xfrm>
            <a:off x="951000" y="457201"/>
            <a:ext cx="10290000" cy="83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4000" b="1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ic Sans MS"/>
                <a:sym typeface="Comic Sans MS"/>
              </a:rPr>
              <a:t>CPU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4000" b="1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ic Sans MS"/>
                <a:sym typeface="Comic Sans MS"/>
              </a:rPr>
              <a:t>(Central Processing Unit)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3" name="Google Shape;313;p21"/>
          <p:cNvSpPr txBox="1"/>
          <p:nvPr/>
        </p:nvSpPr>
        <p:spPr>
          <a:xfrm>
            <a:off x="951000" y="1821542"/>
            <a:ext cx="10290000" cy="390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電腦的大腦</a:t>
            </a: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</a:pP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指令處理/計算資料</a:t>
            </a: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</a:pP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和各式零件溝通</a:t>
            </a: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  <p:pic>
        <p:nvPicPr>
          <p:cNvPr id="314" name="Google Shape;314;p21"/>
          <p:cNvPicPr preferRelativeResize="0"/>
          <p:nvPr/>
        </p:nvPicPr>
        <p:blipFill rotWithShape="1">
          <a:blip r:embed="rId3">
            <a:alphaModFix/>
          </a:blip>
          <a:srcRect l="19802" r="26188"/>
          <a:stretch/>
        </p:blipFill>
        <p:spPr>
          <a:xfrm>
            <a:off x="6712856" y="1875861"/>
            <a:ext cx="4201887" cy="4376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/>
          <p:nvPr/>
        </p:nvSpPr>
        <p:spPr>
          <a:xfrm>
            <a:off x="951000" y="457201"/>
            <a:ext cx="10290000" cy="83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4000" b="1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ic Sans MS"/>
                <a:sym typeface="Comic Sans MS"/>
              </a:rPr>
              <a:t>RAM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4000" b="1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mic Sans MS"/>
                <a:sym typeface="Comic Sans MS"/>
              </a:rPr>
              <a:t>(Random Access Memory)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1" name="Google Shape;321;p22"/>
          <p:cNvSpPr txBox="1"/>
          <p:nvPr/>
        </p:nvSpPr>
        <p:spPr>
          <a:xfrm>
            <a:off x="718458" y="1850570"/>
            <a:ext cx="6351814" cy="390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4000" b="0" i="0" u="none" strike="noStrike" cap="none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DRAM / SRAM / VRAM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</a:pPr>
            <a:endParaRPr sz="4000" b="0" i="0" u="none" strike="noStrike" cap="none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4000" b="0" i="0" u="none" strike="noStrike" cap="none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暫時存放處理器所需的指令或數據</a:t>
            </a:r>
            <a:endParaRPr sz="44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  <p:pic>
        <p:nvPicPr>
          <p:cNvPr id="322" name="Google Shape;322;p22"/>
          <p:cNvPicPr preferRelativeResize="0"/>
          <p:nvPr/>
        </p:nvPicPr>
        <p:blipFill rotWithShape="1">
          <a:blip r:embed="rId3">
            <a:alphaModFix/>
          </a:blip>
          <a:srcRect l="17037" r="2561"/>
          <a:stretch/>
        </p:blipFill>
        <p:spPr>
          <a:xfrm>
            <a:off x="7070272" y="2036342"/>
            <a:ext cx="5044612" cy="3529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"/>
          <p:cNvSpPr txBox="1"/>
          <p:nvPr/>
        </p:nvSpPr>
        <p:spPr>
          <a:xfrm>
            <a:off x="951000" y="363922"/>
            <a:ext cx="10290000" cy="83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en-US" altLang="zh-TW" sz="5400" b="1" i="0" u="none" strike="noStrike" cap="none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RAM</a:t>
            </a:r>
            <a:endParaRPr sz="5400" b="1" i="0" u="none" strike="noStrike" cap="none" dirty="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3" name="Google Shape;336;p24">
            <a:extLst>
              <a:ext uri="{FF2B5EF4-FFF2-40B4-BE49-F238E27FC236}">
                <a16:creationId xmlns:a16="http://schemas.microsoft.com/office/drawing/2014/main" id="{45EE833F-35CB-47FC-AA92-CFF733DFCF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286382"/>
              </p:ext>
            </p:extLst>
          </p:nvPr>
        </p:nvGraphicFramePr>
        <p:xfrm>
          <a:off x="475686" y="1836964"/>
          <a:ext cx="11240627" cy="3937642"/>
        </p:xfrm>
        <a:graphic>
          <a:graphicData uri="http://schemas.openxmlformats.org/drawingml/2006/table">
            <a:tbl>
              <a:tblPr firstRow="1" bandRow="1">
                <a:noFill/>
                <a:tableStyleId>{9E2863FE-8F39-4F36-96DB-2111AAC7B78A}</a:tableStyleId>
              </a:tblPr>
              <a:tblGrid>
                <a:gridCol w="2208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0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1174">
                  <a:extLst>
                    <a:ext uri="{9D8B030D-6E8A-4147-A177-3AD203B41FA5}">
                      <a16:colId xmlns:a16="http://schemas.microsoft.com/office/drawing/2014/main" val="529520428"/>
                    </a:ext>
                  </a:extLst>
                </a:gridCol>
              </a:tblGrid>
              <a:tr h="7427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DRAM</a:t>
                      </a:r>
                      <a:endParaRPr sz="32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SRAM</a:t>
                      </a:r>
                      <a:endParaRPr sz="32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VRAM</a:t>
                      </a:r>
                      <a:endParaRPr sz="32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3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全稱</a:t>
                      </a:r>
                      <a:endParaRPr sz="3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3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隨機存取</a:t>
                      </a:r>
                      <a:endParaRPr lang="en-US" altLang="zh-TW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3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記憶體</a:t>
                      </a:r>
                      <a:endParaRPr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3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靜態隨機存取</a:t>
                      </a:r>
                      <a:endParaRPr lang="en-US" altLang="zh-TW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3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記憶體</a:t>
                      </a:r>
                      <a:endParaRPr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3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影像隨機存取</a:t>
                      </a:r>
                      <a:endParaRPr lang="en-US" altLang="zh-TW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3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記憶體</a:t>
                      </a:r>
                      <a:endParaRPr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53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32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存取速度</a:t>
                      </a:r>
                      <a:endParaRPr sz="32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32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慢</a:t>
                      </a:r>
                      <a:endParaRPr sz="32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3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快</a:t>
                      </a:r>
                      <a:endParaRPr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3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快</a:t>
                      </a:r>
                      <a:endParaRPr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53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3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位置</a:t>
                      </a:r>
                      <a:endParaRPr sz="3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3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主機板</a:t>
                      </a:r>
                      <a:endParaRPr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3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CPU</a:t>
                      </a:r>
                      <a:r>
                        <a:rPr lang="zh-TW" altLang="en-US" sz="3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</a:t>
                      </a:r>
                      <a:endParaRPr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3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顯示卡</a:t>
                      </a:r>
                      <a:endParaRPr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09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3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功用</a:t>
                      </a:r>
                      <a:endParaRPr sz="3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3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資料暫存</a:t>
                      </a:r>
                      <a:endParaRPr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3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暫存指令</a:t>
                      </a:r>
                      <a:endParaRPr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32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影像資料暫存</a:t>
                      </a:r>
                      <a:endParaRPr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"/>
          <p:cNvSpPr txBox="1"/>
          <p:nvPr/>
        </p:nvSpPr>
        <p:spPr>
          <a:xfrm>
            <a:off x="951000" y="428172"/>
            <a:ext cx="10290000" cy="83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5400" b="1" i="0" u="none" strike="noStrike" cap="non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儲存裝置</a:t>
            </a:r>
            <a:endParaRPr sz="5400" b="1" i="0" u="none" strike="noStrike" cap="non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29" name="Google Shape;3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1377950"/>
            <a:ext cx="8839199" cy="4972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5943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8785" y="76396"/>
            <a:ext cx="6134428" cy="345061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Google Shape;336;p24">
            <a:extLst>
              <a:ext uri="{FF2B5EF4-FFF2-40B4-BE49-F238E27FC236}">
                <a16:creationId xmlns:a16="http://schemas.microsoft.com/office/drawing/2014/main" id="{A988EC1B-928E-49BA-85FB-1124EEBFFD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396849"/>
              </p:ext>
            </p:extLst>
          </p:nvPr>
        </p:nvGraphicFramePr>
        <p:xfrm>
          <a:off x="1235100" y="3616779"/>
          <a:ext cx="9721797" cy="3110496"/>
        </p:xfrm>
        <a:graphic>
          <a:graphicData uri="http://schemas.openxmlformats.org/drawingml/2006/table">
            <a:tbl>
              <a:tblPr firstRow="1" bandRow="1">
                <a:noFill/>
                <a:tableStyleId>{9E2863FE-8F39-4F36-96DB-2111AAC7B78A}</a:tableStyleId>
              </a:tblPr>
              <a:tblGrid>
                <a:gridCol w="324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0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22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固態硬碟(SSD)</a:t>
                      </a:r>
                      <a:endParaRPr sz="32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機械硬碟(HDD)</a:t>
                      </a:r>
                      <a:endParaRPr sz="32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7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儲存方式</a:t>
                      </a:r>
                      <a:endParaRPr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IC電路</a:t>
                      </a:r>
                      <a:endParaRPr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 u="none" strike="noStrike" cap="none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多層磁片及磁軌</a:t>
                      </a:r>
                      <a:endParaRPr sz="1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速度(Mbps)</a:t>
                      </a:r>
                      <a:endParaRPr sz="32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 u="none" strike="noStrike" cap="none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快(500~2000up)</a:t>
                      </a:r>
                      <a:endParaRPr sz="3200" u="none" strike="noStrike" cap="none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慢(≦550)</a:t>
                      </a:r>
                      <a:endParaRPr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1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優點</a:t>
                      </a:r>
                      <a:endParaRPr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 u="none" strike="noStrike" cap="none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速度快，耐碰撞</a:t>
                      </a:r>
                      <a:endParaRPr sz="1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 u="none" strike="noStrike" cap="none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容量大，成本低</a:t>
                      </a:r>
                      <a:endParaRPr sz="14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7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缺點</a:t>
                      </a:r>
                      <a:endParaRPr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成本高</a:t>
                      </a:r>
                      <a:endParaRPr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讀寫速度慢</a:t>
                      </a:r>
                      <a:endParaRPr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148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"/>
          <p:cNvSpPr txBox="1"/>
          <p:nvPr/>
        </p:nvSpPr>
        <p:spPr>
          <a:xfrm>
            <a:off x="951000" y="457201"/>
            <a:ext cx="10290000" cy="83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5400" b="1" i="0" u="none" strike="noStrike" cap="non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介面卡</a:t>
            </a:r>
            <a:endParaRPr sz="5400" b="1" i="0" u="none" strike="noStrike" cap="non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3" name="Google Shape;343;p25"/>
          <p:cNvSpPr txBox="1"/>
          <p:nvPr/>
        </p:nvSpPr>
        <p:spPr>
          <a:xfrm>
            <a:off x="951000" y="1850570"/>
            <a:ext cx="5438783" cy="390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3600" b="0" i="0" u="none" strike="noStrike" cap="none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顯示卡、音效卡、網路卡、還原卡...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endParaRPr sz="3600" b="0" i="0" u="none" strike="noStrike" cap="none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3600" b="0" i="0" u="none" strike="noStrike" cap="none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擴充主機板的功能</a:t>
            </a: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  <p:pic>
        <p:nvPicPr>
          <p:cNvPr id="344" name="Google Shape;34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9924" y="2029164"/>
            <a:ext cx="5451790" cy="3543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"/>
          <p:cNvSpPr txBox="1"/>
          <p:nvPr/>
        </p:nvSpPr>
        <p:spPr>
          <a:xfrm>
            <a:off x="951000" y="428173"/>
            <a:ext cx="10290000" cy="83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5400" b="1" i="0" u="none" strike="noStrike" cap="non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外部裝置</a:t>
            </a:r>
            <a:endParaRPr sz="5400" b="1" i="0" u="none" strike="noStrike" cap="non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1" name="Google Shape;351;p26"/>
          <p:cNvSpPr txBox="1"/>
          <p:nvPr/>
        </p:nvSpPr>
        <p:spPr>
          <a:xfrm>
            <a:off x="951000" y="1879598"/>
            <a:ext cx="10290000" cy="390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螢幕、滑鼠、鍵盤...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52" name="Google Shape;35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9828" y="2754278"/>
            <a:ext cx="6952343" cy="364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 txBox="1"/>
          <p:nvPr/>
        </p:nvSpPr>
        <p:spPr>
          <a:xfrm>
            <a:off x="951000" y="428173"/>
            <a:ext cx="10290000" cy="83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48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電源供應器</a:t>
            </a:r>
            <a:endParaRPr sz="4800" b="1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27"/>
          <p:cNvSpPr txBox="1"/>
          <p:nvPr/>
        </p:nvSpPr>
        <p:spPr>
          <a:xfrm>
            <a:off x="951000" y="1879598"/>
            <a:ext cx="5659120" cy="390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電腦的心臟</a:t>
            </a: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</a:pP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把市電轉成目標電壓以驅動元件運作</a:t>
            </a: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  <p:pic>
        <p:nvPicPr>
          <p:cNvPr id="360" name="Google Shape;36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5387" y="1892299"/>
            <a:ext cx="4537528" cy="453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"/>
          <p:cNvSpPr txBox="1">
            <a:spLocks noGrp="1"/>
          </p:cNvSpPr>
          <p:nvPr>
            <p:ph type="title"/>
          </p:nvPr>
        </p:nvSpPr>
        <p:spPr>
          <a:xfrm>
            <a:off x="950967" y="1103961"/>
            <a:ext cx="10290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sz="66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電腦</a:t>
            </a:r>
            <a:r>
              <a:rPr lang="zh-TW" sz="6600" dirty="0">
                <a:latin typeface="微軟正黑體" panose="020B0604030504040204" pitchFamily="34" charset="-120"/>
                <a:ea typeface="微軟正黑體" panose="020B0604030504040204" pitchFamily="34" charset="-120"/>
                <a:cs typeface="Comic Sans MS"/>
                <a:sym typeface="Comic Sans MS"/>
              </a:rPr>
              <a:t>(Computer)</a:t>
            </a:r>
            <a:endParaRPr sz="5400" dirty="0">
              <a:latin typeface="微軟正黑體" panose="020B0604030504040204" pitchFamily="34" charset="-120"/>
              <a:ea typeface="微軟正黑體" panose="020B0604030504040204" pitchFamily="34" charset="-120"/>
              <a:cs typeface="Comic Sans MS"/>
              <a:sym typeface="Comic Sans MS"/>
            </a:endParaRPr>
          </a:p>
        </p:txBody>
      </p:sp>
      <p:sp>
        <p:nvSpPr>
          <p:cNvPr id="175" name="Google Shape;175;p3"/>
          <p:cNvSpPr txBox="1">
            <a:spLocks noGrp="1"/>
          </p:cNvSpPr>
          <p:nvPr>
            <p:ph type="body" idx="1"/>
          </p:nvPr>
        </p:nvSpPr>
        <p:spPr>
          <a:xfrm>
            <a:off x="950967" y="2249713"/>
            <a:ext cx="10290000" cy="390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l"/>
            </a:pPr>
            <a:r>
              <a:rPr 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根據一系列指令指示並且自動執行任意算術或邏輯操作序列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66040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l"/>
            </a:pP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l"/>
            </a:pPr>
            <a:r>
              <a:rPr 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因有能遵循被稱為「程式」的一般操作集的能力而使得它們能夠執行極其廣泛的任務。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"/>
          <p:cNvSpPr txBox="1">
            <a:spLocks noGrp="1"/>
          </p:cNvSpPr>
          <p:nvPr>
            <p:ph type="body" idx="1"/>
          </p:nvPr>
        </p:nvSpPr>
        <p:spPr>
          <a:xfrm>
            <a:off x="950967" y="3865567"/>
            <a:ext cx="66960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09585" lvl="0" indent="-3047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367" name="Google Shape;367;p28"/>
          <p:cNvSpPr txBox="1">
            <a:spLocks noGrp="1"/>
          </p:cNvSpPr>
          <p:nvPr>
            <p:ph type="subTitle" idx="2"/>
          </p:nvPr>
        </p:nvSpPr>
        <p:spPr>
          <a:xfrm>
            <a:off x="950967" y="2388833"/>
            <a:ext cx="6696000" cy="15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9600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組裝</a:t>
            </a:r>
            <a:r>
              <a:rPr lang="zh-TW" altLang="en-US" sz="9600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教學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04C562-71FC-4FEA-AED9-177A36CF4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414" y="103414"/>
            <a:ext cx="6651171" cy="665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06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 txBox="1">
            <a:spLocks noGrp="1"/>
          </p:cNvSpPr>
          <p:nvPr>
            <p:ph type="title"/>
          </p:nvPr>
        </p:nvSpPr>
        <p:spPr>
          <a:xfrm>
            <a:off x="951000" y="1930400"/>
            <a:ext cx="10290000" cy="2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13800">
                <a:solidFill>
                  <a:schemeClr val="accent6"/>
                </a:solidFill>
              </a:rPr>
              <a:t>!!注意安全!!</a:t>
            </a:r>
            <a:br>
              <a:rPr lang="zh-TW" sz="13800">
                <a:solidFill>
                  <a:schemeClr val="accent6"/>
                </a:solidFill>
              </a:rPr>
            </a:br>
            <a:r>
              <a:rPr lang="zh-TW" sz="4000">
                <a:solidFill>
                  <a:schemeClr val="accent6"/>
                </a:solidFill>
              </a:rPr>
              <a:t>不要弄壞零件</a:t>
            </a:r>
            <a:endParaRPr sz="138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067FB63-F0DF-47AA-B7FD-F78F73B22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Google Shape;299;p19">
            <a:extLst>
              <a:ext uri="{FF2B5EF4-FFF2-40B4-BE49-F238E27FC236}">
                <a16:creationId xmlns:a16="http://schemas.microsoft.com/office/drawing/2014/main" id="{EFA4256D-45A3-4E50-9441-06EEFB2FE6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067FB63-F0DF-47AA-B7FD-F78F73B22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D11AD6-A301-43A8-94F4-267B6B3F8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65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 txBox="1">
            <a:spLocks noGrp="1"/>
          </p:cNvSpPr>
          <p:nvPr>
            <p:ph type="title"/>
          </p:nvPr>
        </p:nvSpPr>
        <p:spPr>
          <a:xfrm>
            <a:off x="415600" y="2650800"/>
            <a:ext cx="11360800" cy="1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endParaRPr/>
          </a:p>
        </p:txBody>
      </p:sp>
      <p:sp>
        <p:nvSpPr>
          <p:cNvPr id="389" name="Google Shape;389;p3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34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390" name="Google Shape;39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31"/>
          <p:cNvCxnSpPr/>
          <p:nvPr/>
        </p:nvCxnSpPr>
        <p:spPr>
          <a:xfrm rot="10800000" flipH="1">
            <a:off x="2247900" y="3554730"/>
            <a:ext cx="693420" cy="32385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810D4C6E-DA55-4870-BAF9-C48739725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CDC8DFFF-96AC-43D1-AA92-D3B43D2DACEF}"/>
              </a:ext>
            </a:extLst>
          </p:cNvPr>
          <p:cNvSpPr/>
          <p:nvPr/>
        </p:nvSpPr>
        <p:spPr>
          <a:xfrm>
            <a:off x="6704016" y="2744351"/>
            <a:ext cx="572494" cy="427816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BEF7B788-CBF6-48ED-A408-FC7E73629442}"/>
              </a:ext>
            </a:extLst>
          </p:cNvPr>
          <p:cNvCxnSpPr>
            <a:cxnSpLocks/>
          </p:cNvCxnSpPr>
          <p:nvPr/>
        </p:nvCxnSpPr>
        <p:spPr>
          <a:xfrm flipV="1">
            <a:off x="2361537" y="3172168"/>
            <a:ext cx="4245997" cy="920632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"/>
          <p:cNvSpPr txBox="1">
            <a:spLocks noGrp="1"/>
          </p:cNvSpPr>
          <p:nvPr>
            <p:ph type="title"/>
          </p:nvPr>
        </p:nvSpPr>
        <p:spPr>
          <a:xfrm>
            <a:off x="415600" y="2650800"/>
            <a:ext cx="11360800" cy="1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endParaRPr/>
          </a:p>
        </p:txBody>
      </p:sp>
      <p:sp>
        <p:nvSpPr>
          <p:cNvPr id="398" name="Google Shape;398;p3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34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399" name="Google Shape;39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32"/>
          <p:cNvCxnSpPr/>
          <p:nvPr/>
        </p:nvCxnSpPr>
        <p:spPr>
          <a:xfrm rot="10800000">
            <a:off x="6648450" y="4446270"/>
            <a:ext cx="3268980" cy="10668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BB6C4EEE-5B40-4EDC-894B-44CC5E3B2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3"/>
          <p:cNvSpPr txBox="1">
            <a:spLocks noGrp="1"/>
          </p:cNvSpPr>
          <p:nvPr>
            <p:ph type="title"/>
          </p:nvPr>
        </p:nvSpPr>
        <p:spPr>
          <a:xfrm>
            <a:off x="415600" y="2650800"/>
            <a:ext cx="11360800" cy="1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endParaRPr/>
          </a:p>
        </p:txBody>
      </p:sp>
      <p:sp>
        <p:nvSpPr>
          <p:cNvPr id="407" name="Google Shape;407;p33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34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408" name="Google Shape;40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33"/>
          <p:cNvCxnSpPr/>
          <p:nvPr/>
        </p:nvCxnSpPr>
        <p:spPr>
          <a:xfrm>
            <a:off x="2522220" y="5688330"/>
            <a:ext cx="1651635" cy="24003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E2BEC663-506F-4DB3-B450-6DAD6546D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 txBox="1">
            <a:spLocks noGrp="1"/>
          </p:cNvSpPr>
          <p:nvPr>
            <p:ph type="title"/>
          </p:nvPr>
        </p:nvSpPr>
        <p:spPr>
          <a:xfrm>
            <a:off x="415600" y="2650800"/>
            <a:ext cx="11360800" cy="1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endParaRPr/>
          </a:p>
        </p:txBody>
      </p:sp>
      <p:sp>
        <p:nvSpPr>
          <p:cNvPr id="416" name="Google Shape;416;p34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34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417" name="Google Shape;41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34"/>
          <p:cNvCxnSpPr/>
          <p:nvPr/>
        </p:nvCxnSpPr>
        <p:spPr>
          <a:xfrm>
            <a:off x="2631440" y="1107440"/>
            <a:ext cx="1849120" cy="3937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341DBF13-FD2B-472E-9FBD-32CA13FAF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 txBox="1">
            <a:spLocks noGrp="1"/>
          </p:cNvSpPr>
          <p:nvPr>
            <p:ph type="title"/>
          </p:nvPr>
        </p:nvSpPr>
        <p:spPr>
          <a:xfrm>
            <a:off x="415600" y="2650800"/>
            <a:ext cx="11360800" cy="1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endParaRPr/>
          </a:p>
        </p:txBody>
      </p:sp>
      <p:sp>
        <p:nvSpPr>
          <p:cNvPr id="416" name="Google Shape;416;p34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34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417" name="Google Shape;41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34"/>
          <p:cNvCxnSpPr/>
          <p:nvPr/>
        </p:nvCxnSpPr>
        <p:spPr>
          <a:xfrm>
            <a:off x="2631440" y="1107440"/>
            <a:ext cx="1849120" cy="3937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DD310CFC-5BE0-4FC3-88E3-482DFE43C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99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"/>
          <p:cNvSpPr txBox="1">
            <a:spLocks noGrp="1"/>
          </p:cNvSpPr>
          <p:nvPr>
            <p:ph type="title"/>
          </p:nvPr>
        </p:nvSpPr>
        <p:spPr>
          <a:xfrm>
            <a:off x="950967" y="1103961"/>
            <a:ext cx="10290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sz="66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電腦</a:t>
            </a:r>
            <a:r>
              <a:rPr lang="zh-TW" sz="6600" dirty="0">
                <a:latin typeface="微軟正黑體" panose="020B0604030504040204" pitchFamily="34" charset="-120"/>
                <a:ea typeface="微軟正黑體" panose="020B0604030504040204" pitchFamily="34" charset="-120"/>
                <a:cs typeface="Comic Sans MS"/>
                <a:sym typeface="Comic Sans MS"/>
              </a:rPr>
              <a:t>(Computer)</a:t>
            </a:r>
            <a:endParaRPr sz="5400" dirty="0">
              <a:latin typeface="微軟正黑體" panose="020B0604030504040204" pitchFamily="34" charset="-120"/>
              <a:ea typeface="微軟正黑體" panose="020B0604030504040204" pitchFamily="34" charset="-120"/>
              <a:cs typeface="Comic Sans MS"/>
              <a:sym typeface="Comic Sans MS"/>
            </a:endParaRPr>
          </a:p>
        </p:txBody>
      </p:sp>
      <p:sp>
        <p:nvSpPr>
          <p:cNvPr id="182" name="Google Shape;182;p4"/>
          <p:cNvSpPr txBox="1">
            <a:spLocks noGrp="1"/>
          </p:cNvSpPr>
          <p:nvPr>
            <p:ph type="body" idx="1"/>
          </p:nvPr>
        </p:nvSpPr>
        <p:spPr>
          <a:xfrm>
            <a:off x="950967" y="2249713"/>
            <a:ext cx="10290000" cy="390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l"/>
            </a:pPr>
            <a:r>
              <a:rPr 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計算機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l"/>
            </a:pPr>
            <a:r>
              <a:rPr 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電子鐘表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l"/>
            </a:pPr>
            <a:r>
              <a:rPr 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Arduino / Raspberry Pi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l"/>
            </a:pPr>
            <a:r>
              <a:rPr 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手機 / 平板 / 筆電 / 桌機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l"/>
            </a:pPr>
            <a:r>
              <a:rPr 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伺服器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5"/>
          <p:cNvSpPr txBox="1">
            <a:spLocks noGrp="1"/>
          </p:cNvSpPr>
          <p:nvPr>
            <p:ph type="title"/>
          </p:nvPr>
        </p:nvSpPr>
        <p:spPr>
          <a:xfrm>
            <a:off x="415600" y="2650800"/>
            <a:ext cx="11360800" cy="1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endParaRPr/>
          </a:p>
        </p:txBody>
      </p:sp>
      <p:sp>
        <p:nvSpPr>
          <p:cNvPr id="425" name="Google Shape;425;p35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34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426" name="Google Shape;42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35"/>
          <p:cNvCxnSpPr/>
          <p:nvPr/>
        </p:nvCxnSpPr>
        <p:spPr>
          <a:xfrm>
            <a:off x="2021840" y="2783840"/>
            <a:ext cx="1407160" cy="22352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28" name="Google Shape;428;p35"/>
          <p:cNvCxnSpPr/>
          <p:nvPr/>
        </p:nvCxnSpPr>
        <p:spPr>
          <a:xfrm flipH="1">
            <a:off x="7833360" y="1706880"/>
            <a:ext cx="1960880" cy="47752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29" name="Google Shape;429;p35"/>
          <p:cNvCxnSpPr/>
          <p:nvPr/>
        </p:nvCxnSpPr>
        <p:spPr>
          <a:xfrm flipH="1">
            <a:off x="7326630" y="4767898"/>
            <a:ext cx="2792730" cy="6032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17F52118-2227-479D-9160-6BD2EC8A1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6"/>
          <p:cNvSpPr txBox="1">
            <a:spLocks noGrp="1"/>
          </p:cNvSpPr>
          <p:nvPr>
            <p:ph type="title"/>
          </p:nvPr>
        </p:nvSpPr>
        <p:spPr>
          <a:xfrm>
            <a:off x="415600" y="2650800"/>
            <a:ext cx="11360800" cy="1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endParaRPr/>
          </a:p>
        </p:txBody>
      </p:sp>
      <p:sp>
        <p:nvSpPr>
          <p:cNvPr id="436" name="Google Shape;436;p3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85" lvl="0" indent="-34288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437" name="Google Shape;43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36"/>
          <p:cNvCxnSpPr/>
          <p:nvPr/>
        </p:nvCxnSpPr>
        <p:spPr>
          <a:xfrm flipH="1">
            <a:off x="5623560" y="6309360"/>
            <a:ext cx="4094480" cy="19304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E545AE7D-884D-409D-8EF7-7C25AD646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"/>
          <p:cNvSpPr txBox="1"/>
          <p:nvPr/>
        </p:nvSpPr>
        <p:spPr>
          <a:xfrm>
            <a:off x="951000" y="428173"/>
            <a:ext cx="10290000" cy="83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altLang="en-US" sz="54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拆解</a:t>
            </a:r>
            <a:r>
              <a:rPr lang="zh-TW" sz="5400" b="1" i="0" u="none" strike="noStrike" cap="none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順序</a:t>
            </a:r>
            <a:endParaRPr sz="5400" b="1" i="0" u="none" strike="noStrike" cap="none" dirty="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9" name="Google Shape;459;p39"/>
          <p:cNvSpPr txBox="1"/>
          <p:nvPr/>
        </p:nvSpPr>
        <p:spPr>
          <a:xfrm>
            <a:off x="951000" y="1442276"/>
            <a:ext cx="10290000" cy="519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accent3"/>
              </a:buClr>
              <a:buSzPts val="1800"/>
            </a:pPr>
            <a:r>
              <a:rPr lang="en-US" altLang="zh-TW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1</a:t>
            </a: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.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 介面卡</a:t>
            </a:r>
            <a:endParaRPr lang="en-US" altLang="zh-TW" sz="4000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>
              <a:buClr>
                <a:schemeClr val="accent3"/>
              </a:buClr>
              <a:buSzPts val="1800"/>
            </a:pPr>
            <a:r>
              <a:rPr lang="en-US" altLang="zh-TW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2</a:t>
            </a: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. 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前板</a:t>
            </a: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IO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線</a:t>
            </a:r>
            <a:endParaRPr lang="en-US" altLang="zh-TW" sz="4000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>
              <a:buClr>
                <a:schemeClr val="accent3"/>
              </a:buClr>
              <a:buSzPts val="1800"/>
            </a:pPr>
            <a:r>
              <a:rPr lang="en-US" altLang="zh-TW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3</a:t>
            </a: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. 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電供線</a:t>
            </a:r>
            <a:endParaRPr lang="en-US" altLang="zh-TW" sz="4000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>
              <a:buClr>
                <a:schemeClr val="accent3"/>
              </a:buClr>
              <a:buSzPts val="1800"/>
            </a:pPr>
            <a:r>
              <a:rPr lang="en-US" altLang="zh-TW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4</a:t>
            </a:r>
            <a:r>
              <a:rPr lang="zh-TW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. 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硬碟線</a:t>
            </a:r>
            <a:endParaRPr lang="en-US" altLang="zh-TW" sz="4000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>
              <a:buClr>
                <a:schemeClr val="accent3"/>
              </a:buClr>
              <a:buSzPts val="1800"/>
            </a:pPr>
            <a:r>
              <a:rPr lang="en-US" altLang="zh-TW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5</a:t>
            </a: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. 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電源供應器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accent3"/>
              </a:buClr>
              <a:buSzPts val="1800"/>
            </a:pPr>
            <a:r>
              <a:rPr lang="en-US" altLang="zh-TW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6</a:t>
            </a: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. 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記憶體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accent3"/>
              </a:buClr>
              <a:buSzPts val="1800"/>
            </a:pPr>
            <a:r>
              <a:rPr lang="en-US" altLang="zh-TW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7</a:t>
            </a:r>
            <a:r>
              <a:rPr lang="zh-TW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. 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後風扇</a:t>
            </a: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+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線</a:t>
            </a:r>
            <a:endParaRPr lang="en-US" altLang="zh-TW" sz="4000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r>
              <a:rPr lang="en-US" altLang="zh-TW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8</a:t>
            </a: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. CPU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Google Shape;299;p19">
            <a:extLst>
              <a:ext uri="{FF2B5EF4-FFF2-40B4-BE49-F238E27FC236}">
                <a16:creationId xmlns:a16="http://schemas.microsoft.com/office/drawing/2014/main" id="{B5BC97F5-916B-4520-8EE0-713BD23243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7072" y="1842713"/>
            <a:ext cx="7523701" cy="4232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1614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7"/>
          <p:cNvSpPr txBox="1">
            <a:spLocks noGrp="1"/>
          </p:cNvSpPr>
          <p:nvPr>
            <p:ph type="body" idx="1"/>
          </p:nvPr>
        </p:nvSpPr>
        <p:spPr>
          <a:xfrm>
            <a:off x="950967" y="3865567"/>
            <a:ext cx="66960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09585" lvl="0" indent="-30479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45" name="Google Shape;445;p37"/>
          <p:cNvSpPr txBox="1">
            <a:spLocks noGrp="1"/>
          </p:cNvSpPr>
          <p:nvPr>
            <p:ph type="subTitle" idx="2"/>
          </p:nvPr>
        </p:nvSpPr>
        <p:spPr>
          <a:xfrm>
            <a:off x="950967" y="2388833"/>
            <a:ext cx="6696000" cy="15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altLang="en-US" sz="9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練習</a:t>
            </a:r>
            <a:r>
              <a:rPr lang="zh-TW" sz="9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時間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1153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"/>
          <p:cNvSpPr txBox="1"/>
          <p:nvPr/>
        </p:nvSpPr>
        <p:spPr>
          <a:xfrm>
            <a:off x="951000" y="428173"/>
            <a:ext cx="10290000" cy="83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5400" b="1" i="0" u="none" strike="noStrike" cap="non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組裝順序</a:t>
            </a:r>
            <a:endParaRPr sz="5400" b="1" i="0" u="none" strike="noStrike" cap="non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9" name="Google Shape;459;p39"/>
          <p:cNvSpPr txBox="1"/>
          <p:nvPr/>
        </p:nvSpPr>
        <p:spPr>
          <a:xfrm>
            <a:off x="951000" y="1442276"/>
            <a:ext cx="10290000" cy="519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1. CPU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2. </a:t>
            </a:r>
            <a:r>
              <a:rPr lang="zh-TW" altLang="en-US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後風扇</a:t>
            </a:r>
            <a:r>
              <a:rPr lang="en-US" alt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+</a:t>
            </a:r>
            <a:r>
              <a:rPr lang="zh-TW" altLang="en-US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線</a:t>
            </a:r>
            <a:endParaRPr lang="en-US" altLang="zh-TW"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3</a:t>
            </a: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. </a:t>
            </a:r>
            <a:r>
              <a:rPr lang="zh-TW" altLang="en-US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記憶體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4</a:t>
            </a: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. </a:t>
            </a:r>
            <a:r>
              <a:rPr lang="zh-TW" altLang="en-US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電源供應器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5</a:t>
            </a: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. 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硬碟線</a:t>
            </a:r>
            <a:endParaRPr lang="en-US" altLang="zh-TW" sz="4000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r>
              <a:rPr lang="en-US" alt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6. </a:t>
            </a:r>
            <a:r>
              <a:rPr lang="zh-TW" altLang="en-US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電供線</a:t>
            </a:r>
            <a:endParaRPr lang="en-US" altLang="zh-TW"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7. 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前板</a:t>
            </a: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IO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線</a:t>
            </a:r>
            <a:endParaRPr lang="en-US" altLang="zh-TW" sz="4000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r>
              <a:rPr lang="en-US" alt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8.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 介面卡</a:t>
            </a:r>
            <a:endParaRPr lang="en-US" altLang="zh-TW"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</p:spTree>
    <p:extLst>
      <p:ext uri="{BB962C8B-B14F-4D97-AF65-F5344CB8AC3E}">
        <p14:creationId xmlns:p14="http://schemas.microsoft.com/office/powerpoint/2010/main" val="469098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7"/>
          <p:cNvSpPr txBox="1">
            <a:spLocks noGrp="1"/>
          </p:cNvSpPr>
          <p:nvPr>
            <p:ph type="body" idx="1"/>
          </p:nvPr>
        </p:nvSpPr>
        <p:spPr>
          <a:xfrm>
            <a:off x="950967" y="3865567"/>
            <a:ext cx="66960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09585" lvl="0" indent="-3047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445" name="Google Shape;445;p37"/>
          <p:cNvSpPr txBox="1">
            <a:spLocks noGrp="1"/>
          </p:cNvSpPr>
          <p:nvPr>
            <p:ph type="subTitle" idx="2"/>
          </p:nvPr>
        </p:nvSpPr>
        <p:spPr>
          <a:xfrm>
            <a:off x="950967" y="2388833"/>
            <a:ext cx="6696000" cy="15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9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競賽時間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8617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 txBox="1"/>
          <p:nvPr/>
        </p:nvSpPr>
        <p:spPr>
          <a:xfrm>
            <a:off x="951000" y="428173"/>
            <a:ext cx="10290000" cy="83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5400" b="1" i="0" u="none" strike="noStrike" cap="none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競賽規則</a:t>
            </a:r>
            <a:endParaRPr sz="5400" b="1" i="0" u="none" strike="noStrike" cap="none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2" name="Google Shape;452;p38"/>
          <p:cNvSpPr txBox="1"/>
          <p:nvPr/>
        </p:nvSpPr>
        <p:spPr>
          <a:xfrm>
            <a:off x="951000" y="1879598"/>
            <a:ext cx="10290000" cy="390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依照每項零件的指定人數，各組自己安排順序進行組裝，</a:t>
            </a:r>
            <a:r>
              <a:rPr lang="zh-TW" sz="4000" b="1" i="0" u="none" strike="noStrike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前提是每個人都要參與</a:t>
            </a:r>
            <a:endParaRPr sz="4000" b="1" i="0" u="none" strike="noStrike" cap="none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</a:pP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採計時決賽，較快者獲勝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"/>
          <p:cNvSpPr txBox="1"/>
          <p:nvPr/>
        </p:nvSpPr>
        <p:spPr>
          <a:xfrm>
            <a:off x="951000" y="428173"/>
            <a:ext cx="10290000" cy="83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5400" b="1" i="0" u="none" strike="noStrike" cap="none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組裝順序</a:t>
            </a:r>
            <a:r>
              <a:rPr lang="zh-TW" altLang="en-US" sz="5400" b="1" i="0" u="none" strike="noStrike" cap="none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及人數</a:t>
            </a:r>
            <a:endParaRPr sz="5400" b="1" i="0" u="none" strike="noStrike" cap="none" dirty="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9" name="Google Shape;459;p39"/>
          <p:cNvSpPr txBox="1"/>
          <p:nvPr/>
        </p:nvSpPr>
        <p:spPr>
          <a:xfrm>
            <a:off x="951000" y="1879598"/>
            <a:ext cx="10290000" cy="390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r>
              <a:rPr lang="en-US" alt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1. CPU+RAM*1</a:t>
            </a:r>
            <a:r>
              <a:rPr lang="zh-TW" altLang="en-US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人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r>
              <a:rPr lang="en-US" alt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2. </a:t>
            </a:r>
            <a:r>
              <a:rPr lang="zh-TW" altLang="en-US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後風扇</a:t>
            </a:r>
            <a:r>
              <a:rPr lang="en-US" alt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+</a:t>
            </a:r>
            <a:r>
              <a:rPr lang="zh-TW" altLang="en-US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風扇線*</a:t>
            </a:r>
            <a:r>
              <a:rPr lang="en-US" alt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2</a:t>
            </a:r>
            <a:r>
              <a:rPr lang="zh-TW" altLang="en-US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人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3</a:t>
            </a:r>
            <a:r>
              <a:rPr lang="en-US" alt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. </a:t>
            </a:r>
            <a:r>
              <a:rPr lang="zh-TW" altLang="en-US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電供*</a:t>
            </a:r>
            <a:r>
              <a:rPr lang="en-US" alt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2</a:t>
            </a:r>
            <a:r>
              <a:rPr lang="zh-TW" altLang="en-US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人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4</a:t>
            </a:r>
            <a:r>
              <a:rPr lang="en-US" alt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. </a:t>
            </a:r>
            <a:r>
              <a:rPr lang="zh-TW" altLang="en-US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硬碟線</a:t>
            </a:r>
            <a:r>
              <a:rPr lang="en-US" alt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+</a:t>
            </a:r>
            <a:r>
              <a:rPr lang="zh-TW" altLang="en-US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電供線*</a:t>
            </a:r>
            <a:r>
              <a:rPr lang="en-US" alt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1</a:t>
            </a:r>
            <a:r>
              <a:rPr lang="zh-TW" altLang="en-US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人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5</a:t>
            </a:r>
            <a:r>
              <a:rPr lang="en-US" alt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. </a:t>
            </a:r>
            <a:r>
              <a:rPr lang="zh-TW" altLang="en-US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前板</a:t>
            </a:r>
            <a:r>
              <a:rPr lang="en-US" alt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IO</a:t>
            </a:r>
            <a:r>
              <a:rPr lang="zh-TW" altLang="en-US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線*</a:t>
            </a:r>
            <a:r>
              <a:rPr lang="en-US" alt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1</a:t>
            </a:r>
            <a:r>
              <a:rPr lang="zh-TW" altLang="en-US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人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6</a:t>
            </a:r>
            <a:r>
              <a:rPr lang="en-US" alt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.</a:t>
            </a:r>
            <a:r>
              <a:rPr lang="en-UM" alt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 </a:t>
            </a:r>
            <a:r>
              <a:rPr lang="zh-TW" altLang="en-US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介面卡*</a:t>
            </a:r>
            <a:r>
              <a:rPr lang="en-US" alt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1</a:t>
            </a:r>
            <a:r>
              <a:rPr lang="zh-TW" altLang="en-US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人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"/>
          <p:cNvSpPr txBox="1"/>
          <p:nvPr/>
        </p:nvSpPr>
        <p:spPr>
          <a:xfrm>
            <a:off x="951000" y="428173"/>
            <a:ext cx="10290000" cy="83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altLang="en-US" sz="54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拆解</a:t>
            </a:r>
            <a:r>
              <a:rPr lang="zh-TW" sz="5400" b="1" i="0" u="none" strike="noStrike" cap="none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順序</a:t>
            </a:r>
            <a:r>
              <a:rPr lang="zh-TW" altLang="en-US" sz="5400" b="1" i="0" u="none" strike="noStrike" cap="none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及人數</a:t>
            </a:r>
            <a:endParaRPr sz="5400" b="1" i="0" u="none" strike="noStrike" cap="none" dirty="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9" name="Google Shape;459;p39"/>
          <p:cNvSpPr txBox="1"/>
          <p:nvPr/>
        </p:nvSpPr>
        <p:spPr>
          <a:xfrm>
            <a:off x="951000" y="1879598"/>
            <a:ext cx="10290000" cy="390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accent3"/>
              </a:buClr>
              <a:buSzPts val="1800"/>
            </a:pP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1.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介面卡*</a:t>
            </a: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1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人</a:t>
            </a:r>
          </a:p>
          <a:p>
            <a:pPr>
              <a:buClr>
                <a:schemeClr val="accent3"/>
              </a:buClr>
              <a:buSzPts val="1800"/>
            </a:pP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2. 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前板</a:t>
            </a: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IO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線*</a:t>
            </a: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1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人</a:t>
            </a:r>
          </a:p>
          <a:p>
            <a:pPr>
              <a:buClr>
                <a:schemeClr val="accent3"/>
              </a:buClr>
              <a:buSzPts val="1800"/>
            </a:pP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3. 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硬碟線</a:t>
            </a: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+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電供線*</a:t>
            </a: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1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人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accent3"/>
              </a:buClr>
              <a:buSzPts val="1800"/>
            </a:pP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4. 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電供*</a:t>
            </a: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2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人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accent3"/>
              </a:buClr>
              <a:buSzPts val="1800"/>
            </a:pP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5. 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後風扇</a:t>
            </a: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+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風扇線*</a:t>
            </a:r>
            <a:r>
              <a:rPr lang="en-US" altLang="zh-TW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2</a:t>
            </a:r>
            <a:r>
              <a:rPr lang="zh-TW" altLang="en-US" sz="40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人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r>
              <a:rPr lang="en-US" alt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6. CPU+RAM*1</a:t>
            </a:r>
            <a:r>
              <a:rPr lang="zh-TW" altLang="en-US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人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99522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7"/>
          <p:cNvSpPr txBox="1">
            <a:spLocks noGrp="1"/>
          </p:cNvSpPr>
          <p:nvPr>
            <p:ph type="body" idx="1"/>
          </p:nvPr>
        </p:nvSpPr>
        <p:spPr>
          <a:xfrm>
            <a:off x="950967" y="3865567"/>
            <a:ext cx="66960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09585" lvl="0" indent="-3047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445" name="Google Shape;445;p37"/>
          <p:cNvSpPr txBox="1">
            <a:spLocks noGrp="1"/>
          </p:cNvSpPr>
          <p:nvPr>
            <p:ph type="subTitle" idx="2"/>
          </p:nvPr>
        </p:nvSpPr>
        <p:spPr>
          <a:xfrm>
            <a:off x="950967" y="2388833"/>
            <a:ext cx="6696000" cy="15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altLang="en-US" sz="9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頒獎</a:t>
            </a:r>
            <a:r>
              <a:rPr lang="zh-TW" sz="9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時間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1108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>
            <a:spLocks noGrp="1"/>
          </p:cNvSpPr>
          <p:nvPr>
            <p:ph type="body" idx="1"/>
          </p:nvPr>
        </p:nvSpPr>
        <p:spPr>
          <a:xfrm>
            <a:off x="950967" y="3865567"/>
            <a:ext cx="66960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09585" lvl="0" indent="-3047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89" name="Google Shape;189;p5"/>
          <p:cNvSpPr txBox="1">
            <a:spLocks noGrp="1"/>
          </p:cNvSpPr>
          <p:nvPr>
            <p:ph type="subTitle" idx="2"/>
          </p:nvPr>
        </p:nvSpPr>
        <p:spPr>
          <a:xfrm>
            <a:off x="950967" y="2388833"/>
            <a:ext cx="6696000" cy="15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9600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電腦的發展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0"/>
          <p:cNvSpPr txBox="1">
            <a:spLocks noGrp="1"/>
          </p:cNvSpPr>
          <p:nvPr>
            <p:ph type="body" idx="1"/>
          </p:nvPr>
        </p:nvSpPr>
        <p:spPr>
          <a:xfrm>
            <a:off x="950967" y="3865567"/>
            <a:ext cx="66960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09585" lvl="0" indent="-3047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466" name="Google Shape;466;p40"/>
          <p:cNvSpPr txBox="1">
            <a:spLocks noGrp="1"/>
          </p:cNvSpPr>
          <p:nvPr>
            <p:ph type="subTitle" idx="2"/>
          </p:nvPr>
        </p:nvSpPr>
        <p:spPr>
          <a:xfrm>
            <a:off x="950967" y="2388833"/>
            <a:ext cx="6696000" cy="15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9600" dirty="0"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QA時間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E16611B-B3B4-497A-BD95-527480C277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045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g1c48f02289f_0_0"/>
          <p:cNvPicPr preferRelativeResize="0"/>
          <p:nvPr/>
        </p:nvPicPr>
        <p:blipFill rotWithShape="1">
          <a:blip r:embed="rId3">
            <a:alphaModFix/>
          </a:blip>
          <a:srcRect l="1448"/>
          <a:stretch/>
        </p:blipFill>
        <p:spPr>
          <a:xfrm>
            <a:off x="1691850" y="0"/>
            <a:ext cx="8939724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g1c48f02289f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650" y="0"/>
            <a:ext cx="916869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1c48f02289f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c48f02289f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3100" y="2062825"/>
            <a:ext cx="803301" cy="5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1c48f02289f_0_19"/>
          <p:cNvSpPr txBox="1"/>
          <p:nvPr/>
        </p:nvSpPr>
        <p:spPr>
          <a:xfrm>
            <a:off x="2427150" y="2659975"/>
            <a:ext cx="1375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年度財務報表</a:t>
            </a:r>
            <a:endParaRPr sz="13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87" name="Google Shape;487;g1c48f02289f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225" y="2062825"/>
            <a:ext cx="803301" cy="5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1c48f02289f_0_19"/>
          <p:cNvSpPr txBox="1"/>
          <p:nvPr/>
        </p:nvSpPr>
        <p:spPr>
          <a:xfrm>
            <a:off x="3523275" y="2659975"/>
            <a:ext cx="1375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aojsasdj</a:t>
            </a:r>
            <a:endParaRPr sz="13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g1c48f02289f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1c48f02289f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5800" y="653650"/>
            <a:ext cx="8160399" cy="482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1c48f02289f_0_25"/>
          <p:cNvPicPr preferRelativeResize="0"/>
          <p:nvPr/>
        </p:nvPicPr>
        <p:blipFill rotWithShape="1">
          <a:blip r:embed="rId5">
            <a:alphaModFix/>
          </a:blip>
          <a:srcRect b="34245"/>
          <a:stretch/>
        </p:blipFill>
        <p:spPr>
          <a:xfrm>
            <a:off x="2553739" y="2377778"/>
            <a:ext cx="6788326" cy="26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g1c48f02289f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1c48f02289f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3100" y="2062825"/>
            <a:ext cx="803301" cy="5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1c48f02289f_0_48"/>
          <p:cNvSpPr txBox="1"/>
          <p:nvPr/>
        </p:nvSpPr>
        <p:spPr>
          <a:xfrm>
            <a:off x="2427150" y="2659975"/>
            <a:ext cx="1375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年度財務報表</a:t>
            </a:r>
            <a:endParaRPr sz="13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505" name="Google Shape;505;g1c48f02289f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225" y="2062825"/>
            <a:ext cx="803301" cy="5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1c48f02289f_0_48"/>
          <p:cNvSpPr txBox="1"/>
          <p:nvPr/>
        </p:nvSpPr>
        <p:spPr>
          <a:xfrm>
            <a:off x="3523275" y="2659975"/>
            <a:ext cx="1375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aojsasdj</a:t>
            </a:r>
            <a:endParaRPr sz="13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g1c48f02289f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1c48f02289f_0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3100" y="2062825"/>
            <a:ext cx="803301" cy="5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1c48f02289f_0_57"/>
          <p:cNvSpPr txBox="1"/>
          <p:nvPr/>
        </p:nvSpPr>
        <p:spPr>
          <a:xfrm>
            <a:off x="2427150" y="2659975"/>
            <a:ext cx="1375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年度財務報表</a:t>
            </a:r>
            <a:endParaRPr sz="13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515" name="Google Shape;515;g1c48f02289f_0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9225" y="2062825"/>
            <a:ext cx="803301" cy="5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1c48f02289f_0_57"/>
          <p:cNvSpPr txBox="1"/>
          <p:nvPr/>
        </p:nvSpPr>
        <p:spPr>
          <a:xfrm>
            <a:off x="3523275" y="2659975"/>
            <a:ext cx="1375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aojsasdj</a:t>
            </a:r>
            <a:endParaRPr sz="13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" name="高画質pornhub op1">
            <a:hlinkClick r:id="" action="ppaction://media"/>
            <a:extLst>
              <a:ext uri="{FF2B5EF4-FFF2-40B4-BE49-F238E27FC236}">
                <a16:creationId xmlns:a16="http://schemas.microsoft.com/office/drawing/2014/main" id="{59783F6E-D01B-42A6-8AD8-8CB01F2C5E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0" y="913774"/>
            <a:ext cx="9144000" cy="5030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g1c48f02289f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1c48f02289f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3100" y="2062825"/>
            <a:ext cx="803301" cy="5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1c48f02289f_0_67"/>
          <p:cNvSpPr txBox="1"/>
          <p:nvPr/>
        </p:nvSpPr>
        <p:spPr>
          <a:xfrm>
            <a:off x="2427150" y="2659975"/>
            <a:ext cx="1375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年度財務報表</a:t>
            </a:r>
            <a:endParaRPr sz="13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525" name="Google Shape;525;g1c48f02289f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225" y="2062825"/>
            <a:ext cx="803301" cy="5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c48f02289f_0_67"/>
          <p:cNvSpPr txBox="1"/>
          <p:nvPr/>
        </p:nvSpPr>
        <p:spPr>
          <a:xfrm>
            <a:off x="3523275" y="2659975"/>
            <a:ext cx="1375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aojsasdj</a:t>
            </a:r>
            <a:endParaRPr sz="13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 txBox="1">
            <a:spLocks noGrp="1"/>
          </p:cNvSpPr>
          <p:nvPr>
            <p:ph type="ctrTitle"/>
          </p:nvPr>
        </p:nvSpPr>
        <p:spPr>
          <a:xfrm>
            <a:off x="636174" y="2013200"/>
            <a:ext cx="5358400" cy="2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zh-TW" sz="13800"/>
              <a:t>END</a:t>
            </a:r>
            <a:endParaRPr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5;p6">
            <a:extLst>
              <a:ext uri="{FF2B5EF4-FFF2-40B4-BE49-F238E27FC236}">
                <a16:creationId xmlns:a16="http://schemas.microsoft.com/office/drawing/2014/main" id="{9328D8A8-4514-46CC-B9A3-A1E6E2DE2143}"/>
              </a:ext>
            </a:extLst>
          </p:cNvPr>
          <p:cNvSpPr txBox="1">
            <a:spLocks/>
          </p:cNvSpPr>
          <p:nvPr/>
        </p:nvSpPr>
        <p:spPr>
          <a:xfrm>
            <a:off x="506971" y="3516723"/>
            <a:ext cx="27880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800"/>
            </a:pPr>
            <a:r>
              <a:rPr lang="en-US" altLang="zh-TW" sz="2800" dirty="0">
                <a:solidFill>
                  <a:schemeClr val="bg1"/>
                </a:solidFill>
              </a:rPr>
              <a:t>Gen1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Google Shape;196;p6">
            <a:extLst>
              <a:ext uri="{FF2B5EF4-FFF2-40B4-BE49-F238E27FC236}">
                <a16:creationId xmlns:a16="http://schemas.microsoft.com/office/drawing/2014/main" id="{F1B21219-EC1E-4035-86F0-6C1B90C48FE3}"/>
              </a:ext>
            </a:extLst>
          </p:cNvPr>
          <p:cNvSpPr txBox="1">
            <a:spLocks/>
          </p:cNvSpPr>
          <p:nvPr/>
        </p:nvSpPr>
        <p:spPr>
          <a:xfrm>
            <a:off x="376567" y="3934158"/>
            <a:ext cx="3048808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 algn="ctr">
              <a:buSzPts val="1800"/>
            </a:pP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真空管時期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Google Shape;197;p6">
            <a:extLst>
              <a:ext uri="{FF2B5EF4-FFF2-40B4-BE49-F238E27FC236}">
                <a16:creationId xmlns:a16="http://schemas.microsoft.com/office/drawing/2014/main" id="{9817455F-7D4B-4476-8BFE-915AC5FE8BF0}"/>
              </a:ext>
            </a:extLst>
          </p:cNvPr>
          <p:cNvSpPr txBox="1"/>
          <p:nvPr/>
        </p:nvSpPr>
        <p:spPr>
          <a:xfrm>
            <a:off x="950967" y="1060419"/>
            <a:ext cx="10290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6600" b="1" i="0" u="none" strike="noStrike" cap="none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電腦演進</a:t>
            </a:r>
            <a:endParaRPr sz="5400" b="1" i="0" u="none" strike="noStrike" cap="none" dirty="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198;p6">
            <a:extLst>
              <a:ext uri="{FF2B5EF4-FFF2-40B4-BE49-F238E27FC236}">
                <a16:creationId xmlns:a16="http://schemas.microsoft.com/office/drawing/2014/main" id="{6D4A5144-32E4-406D-9FF6-C311F6318608}"/>
              </a:ext>
            </a:extLst>
          </p:cNvPr>
          <p:cNvSpPr txBox="1"/>
          <p:nvPr/>
        </p:nvSpPr>
        <p:spPr>
          <a:xfrm>
            <a:off x="3352352" y="3516723"/>
            <a:ext cx="27880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28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Gen2</a:t>
            </a:r>
            <a:endParaRPr sz="2800" b="1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199;p6">
            <a:extLst>
              <a:ext uri="{FF2B5EF4-FFF2-40B4-BE49-F238E27FC236}">
                <a16:creationId xmlns:a16="http://schemas.microsoft.com/office/drawing/2014/main" id="{162AB8A9-86A9-40A5-BC8E-D084CB499FC7}"/>
              </a:ext>
            </a:extLst>
          </p:cNvPr>
          <p:cNvSpPr txBox="1"/>
          <p:nvPr/>
        </p:nvSpPr>
        <p:spPr>
          <a:xfrm>
            <a:off x="3221948" y="3934158"/>
            <a:ext cx="3048808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電晶體時期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Google Shape;200;p6">
            <a:extLst>
              <a:ext uri="{FF2B5EF4-FFF2-40B4-BE49-F238E27FC236}">
                <a16:creationId xmlns:a16="http://schemas.microsoft.com/office/drawing/2014/main" id="{C840F020-5934-41EC-92F6-64763771D8FA}"/>
              </a:ext>
            </a:extLst>
          </p:cNvPr>
          <p:cNvSpPr txBox="1"/>
          <p:nvPr/>
        </p:nvSpPr>
        <p:spPr>
          <a:xfrm>
            <a:off x="6233442" y="3516723"/>
            <a:ext cx="27880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28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Gen3</a:t>
            </a:r>
            <a:endParaRPr sz="2800" b="1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201;p6">
            <a:extLst>
              <a:ext uri="{FF2B5EF4-FFF2-40B4-BE49-F238E27FC236}">
                <a16:creationId xmlns:a16="http://schemas.microsoft.com/office/drawing/2014/main" id="{87DBC811-C57A-42E4-BA5F-01C593CFDCF3}"/>
              </a:ext>
            </a:extLst>
          </p:cNvPr>
          <p:cNvSpPr txBox="1"/>
          <p:nvPr/>
        </p:nvSpPr>
        <p:spPr>
          <a:xfrm>
            <a:off x="6103038" y="3934158"/>
            <a:ext cx="3048808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IC時期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Google Shape;202;p6">
            <a:extLst>
              <a:ext uri="{FF2B5EF4-FFF2-40B4-BE49-F238E27FC236}">
                <a16:creationId xmlns:a16="http://schemas.microsoft.com/office/drawing/2014/main" id="{86D552D5-FFA5-49B0-9383-2E2F62D22B98}"/>
              </a:ext>
            </a:extLst>
          </p:cNvPr>
          <p:cNvSpPr txBox="1"/>
          <p:nvPr/>
        </p:nvSpPr>
        <p:spPr>
          <a:xfrm>
            <a:off x="8824681" y="3516723"/>
            <a:ext cx="27880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28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Gen4</a:t>
            </a:r>
            <a:endParaRPr sz="2800" b="1" i="0" u="none" strike="noStrike" cap="non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203;p6">
            <a:extLst>
              <a:ext uri="{FF2B5EF4-FFF2-40B4-BE49-F238E27FC236}">
                <a16:creationId xmlns:a16="http://schemas.microsoft.com/office/drawing/2014/main" id="{26E83A67-911E-454B-9F88-EC76C8D98A26}"/>
              </a:ext>
            </a:extLst>
          </p:cNvPr>
          <p:cNvSpPr txBox="1"/>
          <p:nvPr/>
        </p:nvSpPr>
        <p:spPr>
          <a:xfrm>
            <a:off x="8694277" y="3934158"/>
            <a:ext cx="3048808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VLSI時期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"/>
          <p:cNvSpPr txBox="1"/>
          <p:nvPr/>
        </p:nvSpPr>
        <p:spPr>
          <a:xfrm>
            <a:off x="951000" y="428173"/>
            <a:ext cx="10290000" cy="83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en-US" sz="5400" b="1" dirty="0" err="1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Refrence</a:t>
            </a:r>
            <a:endParaRPr sz="5400" b="1" i="0" u="none" strike="noStrike" cap="none" dirty="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9" name="Google Shape;459;p39"/>
          <p:cNvSpPr txBox="1"/>
          <p:nvPr/>
        </p:nvSpPr>
        <p:spPr>
          <a:xfrm>
            <a:off x="951000" y="1879598"/>
            <a:ext cx="10290000" cy="390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 Light"/>
              <a:buNone/>
            </a:pP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4049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"/>
          <p:cNvSpPr txBox="1"/>
          <p:nvPr/>
        </p:nvSpPr>
        <p:spPr>
          <a:xfrm>
            <a:off x="950967" y="1060419"/>
            <a:ext cx="10290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5400" b="1" i="0" u="none" strike="noStrike" cap="none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Gen1 真空管時期</a:t>
            </a:r>
            <a:endParaRPr dirty="0"/>
          </a:p>
        </p:txBody>
      </p:sp>
      <p:sp>
        <p:nvSpPr>
          <p:cNvPr id="210" name="Google Shape;210;p7"/>
          <p:cNvSpPr txBox="1"/>
          <p:nvPr/>
        </p:nvSpPr>
        <p:spPr>
          <a:xfrm>
            <a:off x="950967" y="2249713"/>
            <a:ext cx="10290000" cy="390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打孔卡片</a:t>
            </a: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</a:pP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體積大</a:t>
            </a: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</a:pP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成本高</a:t>
            </a: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  <p:pic>
        <p:nvPicPr>
          <p:cNvPr id="211" name="Google Shape;211;p7"/>
          <p:cNvPicPr preferRelativeResize="0"/>
          <p:nvPr/>
        </p:nvPicPr>
        <p:blipFill rotWithShape="1">
          <a:blip r:embed="rId3">
            <a:alphaModFix/>
          </a:blip>
          <a:srcRect l="10704"/>
          <a:stretch/>
        </p:blipFill>
        <p:spPr>
          <a:xfrm>
            <a:off x="3976914" y="2417439"/>
            <a:ext cx="7554685" cy="3565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8335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 txBox="1"/>
          <p:nvPr/>
        </p:nvSpPr>
        <p:spPr>
          <a:xfrm>
            <a:off x="950967" y="1060419"/>
            <a:ext cx="10290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5400" b="1" i="0" u="none" strike="noStrike" cap="none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Gen1 真空管時期</a:t>
            </a:r>
            <a:endParaRPr sz="4400" b="1" i="0" u="none" strike="noStrike" cap="none" dirty="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8" name="Google Shape;21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0046" y="2060707"/>
            <a:ext cx="5751908" cy="437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"/>
          <p:cNvSpPr txBox="1"/>
          <p:nvPr/>
        </p:nvSpPr>
        <p:spPr>
          <a:xfrm>
            <a:off x="950967" y="1060419"/>
            <a:ext cx="102900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lang="zh-TW" sz="5400" b="1" i="0" u="none" strike="noStrike" cap="none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Gen2 電晶體時期</a:t>
            </a:r>
            <a:endParaRPr sz="4400" b="1" i="0" u="none" strike="noStrike" cap="none" dirty="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5" name="Google Shape;225;p9"/>
          <p:cNvSpPr txBox="1"/>
          <p:nvPr/>
        </p:nvSpPr>
        <p:spPr>
          <a:xfrm>
            <a:off x="950967" y="2249713"/>
            <a:ext cx="10290000" cy="390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體積縮小</a:t>
            </a: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</a:pP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成本降低</a:t>
            </a: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</a:pP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</a:pPr>
            <a:r>
              <a:rPr lang="zh-TW" sz="4000" b="0" i="0" u="none" strike="noStrike" cap="none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摩爾定律</a:t>
            </a:r>
            <a:endParaRPr sz="4000" b="0" i="0" u="none" strike="noStrike" cap="none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  <p:pic>
        <p:nvPicPr>
          <p:cNvPr id="226" name="Google Shape;22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8291" y="2402114"/>
            <a:ext cx="5902676" cy="299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bstract Tech Compan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CBD3"/>
      </a:accent1>
      <a:accent2>
        <a:srgbClr val="5B5B5B"/>
      </a:accent2>
      <a:accent3>
        <a:srgbClr val="FFFFFF"/>
      </a:accent3>
      <a:accent4>
        <a:srgbClr val="EA0156"/>
      </a:accent4>
      <a:accent5>
        <a:srgbClr val="00CBD3"/>
      </a:accent5>
      <a:accent6>
        <a:srgbClr val="EA015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</TotalTime>
  <Words>1340</Words>
  <Application>Microsoft Office PowerPoint</Application>
  <PresentationFormat>寬螢幕</PresentationFormat>
  <Paragraphs>331</Paragraphs>
  <Slides>60</Slides>
  <Notes>60</Notes>
  <HiddenSlides>0</HiddenSlides>
  <MMClips>1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74" baseType="lpstr">
      <vt:lpstr>Livvic</vt:lpstr>
      <vt:lpstr>Calibri</vt:lpstr>
      <vt:lpstr>微軟正黑體</vt:lpstr>
      <vt:lpstr>Segoe UI Variable Small Semibol</vt:lpstr>
      <vt:lpstr>標楷體</vt:lpstr>
      <vt:lpstr>Lato Light</vt:lpstr>
      <vt:lpstr>Lato</vt:lpstr>
      <vt:lpstr>Arial</vt:lpstr>
      <vt:lpstr>Noto Sans Symbols</vt:lpstr>
      <vt:lpstr>微軟正黑體</vt:lpstr>
      <vt:lpstr>Montserrat</vt:lpstr>
      <vt:lpstr>Wingdings</vt:lpstr>
      <vt:lpstr>Roboto Condensed Light</vt:lpstr>
      <vt:lpstr>Abstract Tech Company by Slidesgo</vt:lpstr>
      <vt:lpstr>電腦硬體與結構</vt:lpstr>
      <vt:lpstr>PowerPoint 簡報</vt:lpstr>
      <vt:lpstr>電腦(Computer)</vt:lpstr>
      <vt:lpstr>電腦(Computer)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!!注意安全!! 不要弄壞零件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END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電腦硬體與結構</dc:title>
  <dc:creator>00</dc:creator>
  <cp:lastModifiedBy>00</cp:lastModifiedBy>
  <cp:revision>38</cp:revision>
  <dcterms:created xsi:type="dcterms:W3CDTF">2022-12-02T12:26:03Z</dcterms:created>
  <dcterms:modified xsi:type="dcterms:W3CDTF">2023-01-31T15:49:11Z</dcterms:modified>
</cp:coreProperties>
</file>